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0" r:id="rId1"/>
    <p:sldMasterId id="2147483945" r:id="rId2"/>
  </p:sldMasterIdLst>
  <p:notesMasterIdLst>
    <p:notesMasterId r:id="rId37"/>
  </p:notesMasterIdLst>
  <p:handoutMasterIdLst>
    <p:handoutMasterId r:id="rId38"/>
  </p:handoutMasterIdLst>
  <p:sldIdLst>
    <p:sldId id="812" r:id="rId3"/>
    <p:sldId id="903" r:id="rId4"/>
    <p:sldId id="871" r:id="rId5"/>
    <p:sldId id="904" r:id="rId6"/>
    <p:sldId id="932" r:id="rId7"/>
    <p:sldId id="873" r:id="rId8"/>
    <p:sldId id="874" r:id="rId9"/>
    <p:sldId id="908" r:id="rId10"/>
    <p:sldId id="933" r:id="rId11"/>
    <p:sldId id="909" r:id="rId12"/>
    <p:sldId id="875" r:id="rId13"/>
    <p:sldId id="877" r:id="rId14"/>
    <p:sldId id="500" r:id="rId15"/>
    <p:sldId id="786" r:id="rId16"/>
    <p:sldId id="791" r:id="rId17"/>
    <p:sldId id="912" r:id="rId18"/>
    <p:sldId id="953" r:id="rId19"/>
    <p:sldId id="952" r:id="rId20"/>
    <p:sldId id="954" r:id="rId21"/>
    <p:sldId id="913" r:id="rId22"/>
    <p:sldId id="957" r:id="rId23"/>
    <p:sldId id="958" r:id="rId24"/>
    <p:sldId id="960" r:id="rId25"/>
    <p:sldId id="914" r:id="rId26"/>
    <p:sldId id="961" r:id="rId27"/>
    <p:sldId id="962" r:id="rId28"/>
    <p:sldId id="963" r:id="rId29"/>
    <p:sldId id="915" r:id="rId30"/>
    <p:sldId id="883" r:id="rId31"/>
    <p:sldId id="946" r:id="rId32"/>
    <p:sldId id="947" r:id="rId33"/>
    <p:sldId id="948" r:id="rId34"/>
    <p:sldId id="884" r:id="rId35"/>
    <p:sldId id="885" r:id="rId36"/>
  </p:sldIdLst>
  <p:sldSz cx="9144000" cy="6858000" type="screen4x3"/>
  <p:notesSz cx="7010400" cy="9296400"/>
  <p:defaultTextStyle>
    <a:defPPr>
      <a:defRPr lang="en-US"/>
    </a:defPPr>
    <a:lvl1pPr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ctr" rtl="0" eaLnBrk="0" fontAlgn="base" hangingPunct="0">
      <a:lnSpc>
        <a:spcPct val="90000"/>
      </a:lnSpc>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ne Gibbons" initials="JG" lastIdx="12" clrIdx="0"/>
  <p:cmAuthor id="1" name="Rodrigo Floriano" initials="RF"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C0C4"/>
    <a:srgbClr val="678DC5"/>
    <a:srgbClr val="3E67A4"/>
    <a:srgbClr val="3E8DC5"/>
    <a:srgbClr val="5F5F65"/>
    <a:srgbClr val="7E7E86"/>
    <a:srgbClr val="FFFFFF"/>
    <a:srgbClr val="8E8E9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7" autoAdjust="0"/>
    <p:restoredTop sz="89277" autoAdjust="0"/>
  </p:normalViewPr>
  <p:slideViewPr>
    <p:cSldViewPr snapToGrid="0">
      <p:cViewPr varScale="1">
        <p:scale>
          <a:sx n="114" d="100"/>
          <a:sy n="114" d="100"/>
        </p:scale>
        <p:origin x="1740" y="84"/>
      </p:cViewPr>
      <p:guideLst>
        <p:guide orient="horz" pos="2160"/>
        <p:guide pos="2880"/>
      </p:guideLst>
    </p:cSldViewPr>
  </p:slideViewPr>
  <p:outlineViewPr>
    <p:cViewPr>
      <p:scale>
        <a:sx n="33" d="100"/>
        <a:sy n="33" d="100"/>
      </p:scale>
      <p:origin x="0" y="5022"/>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Lst>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s>
</file>

<file path=ppt/_rels/viewProps.xml.rels><?xml version="1.0" encoding="UTF-8" standalone="yes"?>
<Relationships xmlns="http://schemas.openxmlformats.org/package/2006/relationships"><Relationship Id="rId8" Type="http://schemas.openxmlformats.org/officeDocument/2006/relationships/slide" Target="slides/slide25.xml"/><Relationship Id="rId13" Type="http://schemas.openxmlformats.org/officeDocument/2006/relationships/slide" Target="slides/slide31.xml"/><Relationship Id="rId3" Type="http://schemas.openxmlformats.org/officeDocument/2006/relationships/slide" Target="slides/slide18.xml"/><Relationship Id="rId7" Type="http://schemas.openxmlformats.org/officeDocument/2006/relationships/slide" Target="slides/slide23.xml"/><Relationship Id="rId12" Type="http://schemas.openxmlformats.org/officeDocument/2006/relationships/slide" Target="slides/slide30.xml"/><Relationship Id="rId2" Type="http://schemas.openxmlformats.org/officeDocument/2006/relationships/slide" Target="slides/slide17.xml"/><Relationship Id="rId1" Type="http://schemas.openxmlformats.org/officeDocument/2006/relationships/slide" Target="slides/slide16.xml"/><Relationship Id="rId6" Type="http://schemas.openxmlformats.org/officeDocument/2006/relationships/slide" Target="slides/slide22.xml"/><Relationship Id="rId11" Type="http://schemas.openxmlformats.org/officeDocument/2006/relationships/slide" Target="slides/slide29.xml"/><Relationship Id="rId5" Type="http://schemas.openxmlformats.org/officeDocument/2006/relationships/slide" Target="slides/slide21.xml"/><Relationship Id="rId10" Type="http://schemas.openxmlformats.org/officeDocument/2006/relationships/slide" Target="slides/slide27.xml"/><Relationship Id="rId4" Type="http://schemas.openxmlformats.org/officeDocument/2006/relationships/slide" Target="slides/slide19.xml"/><Relationship Id="rId9" Type="http://schemas.openxmlformats.org/officeDocument/2006/relationships/slide" Target="slides/slide26.xml"/><Relationship Id="rId14" Type="http://schemas.openxmlformats.org/officeDocument/2006/relationships/slide" Target="slides/slide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11"/>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5123" name="Rectangle 12"/>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a:t>© 2006, Cisco Systems, Inc. All rights reserved.</a:t>
            </a:r>
          </a:p>
          <a:p>
            <a:pPr algn="l" defTabSz="611188">
              <a:lnSpc>
                <a:spcPct val="100000"/>
              </a:lnSpc>
              <a:tabLst>
                <a:tab pos="2387600" algn="l"/>
                <a:tab pos="4830763" algn="l"/>
              </a:tabLst>
            </a:pPr>
            <a:r>
              <a:rPr lang="en-US" sz="800"/>
              <a:t>Presentation_ID.scr</a:t>
            </a:r>
          </a:p>
        </p:txBody>
      </p:sp>
      <p:sp>
        <p:nvSpPr>
          <p:cNvPr id="5124" name="Line 13"/>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5125" name="Rectangle 14"/>
          <p:cNvSpPr>
            <a:spLocks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p>
            <a:pPr algn="r" defTabSz="903288">
              <a:lnSpc>
                <a:spcPct val="100000"/>
              </a:lnSpc>
            </a:pPr>
            <a:fld id="{22244E67-557B-7741-B9F5-F61AA18495DF}" type="slidenum">
              <a:rPr lang="en-US" sz="800"/>
              <a:pPr algn="r" defTabSz="903288">
                <a:lnSpc>
                  <a:spcPct val="100000"/>
                </a:lnSpc>
              </a:pPr>
              <a:t>‹#›</a:t>
            </a:fld>
            <a:endParaRPr lang="en-US" sz="800"/>
          </a:p>
        </p:txBody>
      </p:sp>
    </p:spTree>
    <p:extLst>
      <p:ext uri="{BB962C8B-B14F-4D97-AF65-F5344CB8AC3E}">
        <p14:creationId xmlns:p14="http://schemas.microsoft.com/office/powerpoint/2010/main" val="21810151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jpeg>
</file>

<file path=ppt/media/image7.png>
</file>

<file path=ppt/media/image8.tm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8"/>
          <p:cNvSpPr>
            <a:spLocks noChangeArrowheads="1"/>
          </p:cNvSpPr>
          <p:nvPr/>
        </p:nvSpPr>
        <p:spPr bwMode="auto">
          <a:xfrm>
            <a:off x="6249988" y="8609013"/>
            <a:ext cx="449262"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6147" name="Rectangle 9"/>
          <p:cNvSpPr>
            <a:spLocks noChangeArrowheads="1"/>
          </p:cNvSpPr>
          <p:nvPr/>
        </p:nvSpPr>
        <p:spPr bwMode="auto">
          <a:xfrm>
            <a:off x="57150" y="8785225"/>
            <a:ext cx="2619375" cy="34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667" tIns="50185" rIns="95667" bIns="50185">
            <a:spAutoFit/>
          </a:bodyPr>
          <a:lstStyle/>
          <a:p>
            <a:pPr algn="l" defTabSz="611188">
              <a:lnSpc>
                <a:spcPct val="100000"/>
              </a:lnSpc>
              <a:tabLst>
                <a:tab pos="2387600" algn="l"/>
                <a:tab pos="4830763" algn="l"/>
              </a:tabLst>
            </a:pPr>
            <a:r>
              <a:rPr lang="en-US" sz="800"/>
              <a:t>© 2006, Cisco Systems, Inc. All rights reserved.</a:t>
            </a:r>
          </a:p>
          <a:p>
            <a:pPr algn="l" defTabSz="611188">
              <a:lnSpc>
                <a:spcPct val="100000"/>
              </a:lnSpc>
              <a:tabLst>
                <a:tab pos="2387600" algn="l"/>
                <a:tab pos="4830763" algn="l"/>
              </a:tabLst>
            </a:pPr>
            <a:r>
              <a:rPr lang="en-US" sz="800"/>
              <a:t>Presentation_ID.scr</a:t>
            </a:r>
          </a:p>
        </p:txBody>
      </p:sp>
      <p:sp>
        <p:nvSpPr>
          <p:cNvPr id="6148" name="Line 10"/>
          <p:cNvSpPr>
            <a:spLocks noChangeShapeType="1"/>
          </p:cNvSpPr>
          <p:nvPr/>
        </p:nvSpPr>
        <p:spPr bwMode="auto">
          <a:xfrm>
            <a:off x="152400" y="8799513"/>
            <a:ext cx="6653213" cy="0"/>
          </a:xfrm>
          <a:prstGeom prst="line">
            <a:avLst/>
          </a:prstGeom>
          <a:noFill/>
          <a:ln w="127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n-US"/>
          </a:p>
        </p:txBody>
      </p:sp>
      <p:sp>
        <p:nvSpPr>
          <p:cNvPr id="183307" name="Rectangle 11"/>
          <p:cNvSpPr>
            <a:spLocks noGrp="1" noChangeArrowheads="1"/>
          </p:cNvSpPr>
          <p:nvPr>
            <p:ph type="sldNum" sz="quarter" idx="5"/>
          </p:nvPr>
        </p:nvSpPr>
        <p:spPr bwMode="auto">
          <a:xfrm>
            <a:off x="5929313" y="8680450"/>
            <a:ext cx="812800" cy="287338"/>
          </a:xfrm>
          <a:prstGeom prst="rect">
            <a:avLst/>
          </a:prstGeom>
          <a:noFill/>
          <a:ln w="9525">
            <a:noFill/>
            <a:miter lim="800000"/>
            <a:headEnd/>
            <a:tailEnd/>
          </a:ln>
          <a:effectLst/>
        </p:spPr>
        <p:txBody>
          <a:bodyPr vert="horz" wrap="square" lIns="18819" tIns="0" rIns="18819" bIns="0" numCol="1" anchor="b" anchorCtr="0" compatLnSpc="1">
            <a:prstTxWarp prst="textNoShape">
              <a:avLst/>
            </a:prstTxWarp>
          </a:bodyPr>
          <a:lstStyle>
            <a:lvl1pPr algn="r" defTabSz="903288">
              <a:lnSpc>
                <a:spcPct val="100000"/>
              </a:lnSpc>
              <a:defRPr sz="800" smtClean="0">
                <a:cs typeface="+mn-cs"/>
              </a:defRPr>
            </a:lvl1pPr>
          </a:lstStyle>
          <a:p>
            <a:pPr>
              <a:defRPr/>
            </a:pPr>
            <a:fld id="{F4CE0E46-7F05-B940-8356-5580BE265E49}" type="slidenum">
              <a:rPr lang="en-US"/>
              <a:pPr>
                <a:defRPr/>
              </a:pPr>
              <a:t>‹#›</a:t>
            </a:fld>
            <a:endParaRPr lang="en-US"/>
          </a:p>
        </p:txBody>
      </p:sp>
      <p:sp>
        <p:nvSpPr>
          <p:cNvPr id="6150" name="Rectangle 12"/>
          <p:cNvSpPr>
            <a:spLocks noGrp="1" noRot="1" noChangeAspect="1" noChangeArrowheads="1" noTextEdit="1"/>
          </p:cNvSpPr>
          <p:nvPr>
            <p:ph type="sldImg" idx="2"/>
          </p:nvPr>
        </p:nvSpPr>
        <p:spPr bwMode="auto">
          <a:xfrm>
            <a:off x="873125" y="244475"/>
            <a:ext cx="5321300" cy="3990975"/>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83309" name="Rectangle 13"/>
          <p:cNvSpPr>
            <a:spLocks noGrp="1" noChangeArrowheads="1"/>
          </p:cNvSpPr>
          <p:nvPr>
            <p:ph type="body" sz="quarter" idx="3"/>
          </p:nvPr>
        </p:nvSpPr>
        <p:spPr bwMode="auto">
          <a:xfrm>
            <a:off x="768350" y="4378325"/>
            <a:ext cx="5468938" cy="4252913"/>
          </a:xfrm>
          <a:prstGeom prst="rect">
            <a:avLst/>
          </a:prstGeom>
          <a:noFill/>
          <a:ln w="9525">
            <a:noFill/>
            <a:miter lim="800000"/>
            <a:headEnd/>
            <a:tailEnd/>
          </a:ln>
          <a:effectLst/>
        </p:spPr>
        <p:txBody>
          <a:bodyPr vert="horz" wrap="square" lIns="95667" tIns="50185" rIns="95667" bIns="50185" numCol="1" anchor="t" anchorCtr="0" compatLnSpc="1">
            <a:prstTxWarp prst="textNoShape">
              <a:avLst/>
            </a:prstTxWarp>
          </a:bodyPr>
          <a:lstStyle/>
          <a:p>
            <a:pPr lvl="0"/>
            <a:r>
              <a:rPr lang="en-US" noProof="0" smtClean="0"/>
              <a:t>Body Text</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626460584"/>
      </p:ext>
    </p:extLst>
  </p:cSld>
  <p:clrMap bg1="lt1" tx1="dk1" bg2="lt2" tx2="dk2" accent1="accent1" accent2="accent2" accent3="accent3" accent4="accent4" accent5="accent5" accent6="accent6" hlink="hlink" folHlink="folHlink"/>
  <p:notesStyle>
    <a:lvl1pPr marL="112713" indent="-112713" algn="l" defTabSz="1020763" rtl="0" eaLnBrk="0" fontAlgn="base" hangingPunct="0">
      <a:lnSpc>
        <a:spcPct val="90000"/>
      </a:lnSpc>
      <a:spcBef>
        <a:spcPct val="50000"/>
      </a:spcBef>
      <a:spcAft>
        <a:spcPct val="0"/>
      </a:spcAft>
      <a:buSzPct val="100000"/>
      <a:buChar char="•"/>
      <a:defRPr sz="1200" kern="1200">
        <a:solidFill>
          <a:schemeClr val="tx1"/>
        </a:solidFill>
        <a:latin typeface="Arial" charset="0"/>
        <a:ea typeface="ＭＳ Ｐゴシック" charset="0"/>
        <a:cs typeface="ＭＳ Ｐゴシック" charset="0"/>
      </a:defRPr>
    </a:lvl1pPr>
    <a:lvl2pPr marL="482600" indent="-120650"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2pPr>
    <a:lvl3pPr marL="9667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3pPr>
    <a:lvl4pPr marL="14493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4pPr>
    <a:lvl5pPr marL="1931988" algn="l" defTabSz="1020763" rtl="0" eaLnBrk="0" fontAlgn="base" hangingPunct="0">
      <a:lnSpc>
        <a:spcPct val="90000"/>
      </a:lnSpc>
      <a:spcBef>
        <a:spcPct val="35000"/>
      </a:spcBef>
      <a:spcAft>
        <a:spcPct val="0"/>
      </a:spcAft>
      <a:buSzPct val="100000"/>
      <a:buChar char="•"/>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CD9030C1-C977-B14B-8EB7-BA2B30FCDB63}" type="slidenum">
              <a:rPr lang="en-US" sz="800"/>
              <a:pPr/>
              <a:t>1</a:t>
            </a:fld>
            <a:endParaRPr lang="en-US" sz="800"/>
          </a:p>
        </p:txBody>
      </p:sp>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a:t>Cisco Networking Academy </a:t>
            </a:r>
            <a:r>
              <a:rPr lang="en-US" b="0" dirty="0" smtClean="0"/>
              <a:t>Program</a:t>
            </a:r>
            <a:endParaRPr lang="en-US" b="0" dirty="0"/>
          </a:p>
          <a:p>
            <a:pPr>
              <a:buFontTx/>
              <a:buNone/>
            </a:pPr>
            <a:r>
              <a:rPr lang="en-US" b="0" dirty="0" smtClean="0"/>
              <a:t>Introduction</a:t>
            </a:r>
            <a:r>
              <a:rPr lang="en-US" b="0" baseline="0" dirty="0" smtClean="0"/>
              <a:t> to Networks v6.0</a:t>
            </a:r>
            <a:endParaRPr lang="en-US" b="0" dirty="0"/>
          </a:p>
          <a:p>
            <a:pPr>
              <a:buFontTx/>
              <a:buNone/>
            </a:pPr>
            <a:r>
              <a:rPr lang="en-US" sz="1400" dirty="0" smtClean="0">
                <a:latin typeface="Arial" charset="0"/>
              </a:rPr>
              <a:t>Chapter 5: Ethernet</a:t>
            </a:r>
            <a:endParaRPr lang="en-GB" b="0" dirty="0"/>
          </a:p>
        </p:txBody>
      </p:sp>
    </p:spTree>
    <p:extLst>
      <p:ext uri="{BB962C8B-B14F-4D97-AF65-F5344CB8AC3E}">
        <p14:creationId xmlns:p14="http://schemas.microsoft.com/office/powerpoint/2010/main" val="33972705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10</a:t>
            </a:fld>
            <a:endParaRPr lang="en-US"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endParaRPr lang="en-US" dirty="0" smtClean="0">
              <a:latin typeface="Arial" charset="0"/>
            </a:endParaRPr>
          </a:p>
        </p:txBody>
      </p:sp>
    </p:spTree>
    <p:extLst>
      <p:ext uri="{BB962C8B-B14F-4D97-AF65-F5344CB8AC3E}">
        <p14:creationId xmlns:p14="http://schemas.microsoft.com/office/powerpoint/2010/main" val="25502941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a:fld id="{5F7D0146-1035-4865-8A5B-0B1E8578604B}" type="slidenum">
              <a:rPr lang="en-US" sz="800" b="0">
                <a:ea typeface="ＭＳ Ｐゴシック" pitchFamily="34" charset="-128"/>
              </a:rPr>
              <a:pPr algn="r"/>
              <a:t>11</a:t>
            </a:fld>
            <a:endParaRPr lang="en-US" sz="800" b="0">
              <a:ea typeface="ＭＳ Ｐゴシック" pitchFamily="34" charset="-128"/>
            </a:endParaRPr>
          </a:p>
        </p:txBody>
      </p:sp>
      <p:sp>
        <p:nvSpPr>
          <p:cNvPr id="27651" name="Rectangle 2"/>
          <p:cNvSpPr>
            <a:spLocks noGrp="1" noRot="1" noChangeAspect="1" noChangeArrowheads="1" noTextEdit="1"/>
          </p:cNvSpPr>
          <p:nvPr>
            <p:ph type="sldImg"/>
          </p:nvPr>
        </p:nvSpPr>
        <p:spPr>
          <a:ln/>
        </p:spPr>
      </p:sp>
      <p:sp>
        <p:nvSpPr>
          <p:cNvPr id="276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smtClean="0"/>
          </a:p>
        </p:txBody>
      </p:sp>
    </p:spTree>
    <p:extLst>
      <p:ext uri="{BB962C8B-B14F-4D97-AF65-F5344CB8AC3E}">
        <p14:creationId xmlns:p14="http://schemas.microsoft.com/office/powerpoint/2010/main" val="2635279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a:ln/>
        </p:spPr>
      </p:sp>
      <p:sp>
        <p:nvSpPr>
          <p:cNvPr id="286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
        <p:nvSpPr>
          <p:cNvPr id="4" name="Slide Number Placeholder 3"/>
          <p:cNvSpPr>
            <a:spLocks noGrp="1"/>
          </p:cNvSpPr>
          <p:nvPr>
            <p:ph type="sldNum" sz="quarter" idx="5"/>
          </p:nvPr>
        </p:nvSpPr>
        <p:spPr/>
        <p:txBody>
          <a:bodyPr/>
          <a:lstStyle/>
          <a:p>
            <a:pPr>
              <a:defRPr/>
            </a:pPr>
            <a:fld id="{B8CB16DC-A265-4634-B8FE-A98AE8199390}" type="slidenum">
              <a:rPr lang="en-US" smtClean="0"/>
              <a:pPr>
                <a:defRPr/>
              </a:pPr>
              <a:t>12</a:t>
            </a:fld>
            <a:endParaRPr lang="en-US"/>
          </a:p>
        </p:txBody>
      </p:sp>
    </p:spTree>
    <p:extLst>
      <p:ext uri="{BB962C8B-B14F-4D97-AF65-F5344CB8AC3E}">
        <p14:creationId xmlns:p14="http://schemas.microsoft.com/office/powerpoint/2010/main" val="1250389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CD9030C1-C977-B14B-8EB7-BA2B30FCDB63}" type="slidenum">
              <a:rPr lang="en-US" sz="800"/>
              <a:pPr/>
              <a:t>13</a:t>
            </a:fld>
            <a:endParaRPr lang="en-US" sz="800"/>
          </a:p>
        </p:txBody>
      </p:sp>
      <p:sp>
        <p:nvSpPr>
          <p:cNvPr id="8194" name="Rectangle 2"/>
          <p:cNvSpPr>
            <a:spLocks noGrp="1" noRot="1" noChangeAspect="1" noChangeArrowheads="1" noTextEdit="1"/>
          </p:cNvSpPr>
          <p:nvPr>
            <p:ph type="sldImg"/>
          </p:nvPr>
        </p:nvSpPr>
        <p:spPr>
          <a:ln/>
        </p:spPr>
      </p:sp>
      <p:sp>
        <p:nvSpPr>
          <p:cNvPr id="8195"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buFontTx/>
              <a:buNone/>
            </a:pPr>
            <a:r>
              <a:rPr lang="en-US" b="0" dirty="0" smtClean="0"/>
              <a:t>Cisco Networking Academy Program</a:t>
            </a:r>
          </a:p>
          <a:p>
            <a:pPr>
              <a:buFontTx/>
              <a:buNone/>
            </a:pPr>
            <a:r>
              <a:rPr lang="en-US" b="0" dirty="0" smtClean="0"/>
              <a:t>Introduction to Networks</a:t>
            </a:r>
            <a:r>
              <a:rPr lang="en-US" b="0" baseline="0" dirty="0" smtClean="0"/>
              <a:t> v6.0</a:t>
            </a:r>
            <a:endParaRPr lang="en-US" b="0" dirty="0" smtClean="0"/>
          </a:p>
          <a:p>
            <a:pPr>
              <a:buFontTx/>
              <a:buNone/>
            </a:pPr>
            <a:r>
              <a:rPr lang="en-US" sz="1200" dirty="0" smtClean="0">
                <a:latin typeface="Arial" charset="0"/>
              </a:rPr>
              <a:t>Chapter 5: Ethernet</a:t>
            </a:r>
            <a:endParaRPr lang="en-GB" b="0" dirty="0"/>
          </a:p>
        </p:txBody>
      </p:sp>
    </p:spTree>
    <p:extLst>
      <p:ext uri="{BB962C8B-B14F-4D97-AF65-F5344CB8AC3E}">
        <p14:creationId xmlns:p14="http://schemas.microsoft.com/office/powerpoint/2010/main" val="4769437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14</a:t>
            </a:fld>
            <a:endParaRPr lang="en-US" sz="800" b="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smtClean="0"/>
          </a:p>
        </p:txBody>
      </p:sp>
    </p:spTree>
    <p:extLst>
      <p:ext uri="{BB962C8B-B14F-4D97-AF65-F5344CB8AC3E}">
        <p14:creationId xmlns:p14="http://schemas.microsoft.com/office/powerpoint/2010/main" val="723805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15</a:t>
            </a:fld>
            <a:endParaRPr lang="en-US" dirty="0" smtClean="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smtClean="0"/>
              <a:t>Cisco Networking Academy Program</a:t>
            </a:r>
          </a:p>
          <a:p>
            <a:pPr>
              <a:buFontTx/>
              <a:buNone/>
            </a:pPr>
            <a:r>
              <a:rPr lang="en-US" b="0" dirty="0" smtClean="0"/>
              <a:t>Introduction to Networks</a:t>
            </a:r>
            <a:r>
              <a:rPr lang="en-US" b="0" baseline="0" dirty="0" smtClean="0"/>
              <a:t> v6.0</a:t>
            </a:r>
            <a:endParaRPr lang="en-US" b="0" dirty="0" smtClean="0"/>
          </a:p>
          <a:p>
            <a:pPr>
              <a:buFontTx/>
              <a:buNone/>
            </a:pPr>
            <a:r>
              <a:rPr lang="en-US" sz="1200" b="0" dirty="0" smtClean="0"/>
              <a:t>Chapter 5: Ethernet</a:t>
            </a:r>
            <a:endParaRPr lang="en-GB" b="0" dirty="0"/>
          </a:p>
        </p:txBody>
      </p:sp>
    </p:spTree>
    <p:extLst>
      <p:ext uri="{BB962C8B-B14F-4D97-AF65-F5344CB8AC3E}">
        <p14:creationId xmlns:p14="http://schemas.microsoft.com/office/powerpoint/2010/main" val="28677331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16</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5.1 – </a:t>
            </a:r>
            <a:r>
              <a:rPr lang="en-US" sz="1200" dirty="0" smtClean="0">
                <a:latin typeface="Arial" charset="0"/>
              </a:rPr>
              <a:t>Ethernet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5.1.1 – </a:t>
            </a:r>
            <a:r>
              <a:rPr lang="en-US" sz="1200" dirty="0" smtClean="0">
                <a:latin typeface="Arial" charset="0"/>
              </a:rPr>
              <a:t>Ethernet Frame</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15044482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17</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5.1 – </a:t>
            </a:r>
            <a:r>
              <a:rPr lang="en-US" sz="1200" dirty="0" smtClean="0">
                <a:latin typeface="Arial" charset="0"/>
              </a:rPr>
              <a:t>Ethernet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5.1.1 – </a:t>
            </a:r>
            <a:r>
              <a:rPr lang="en-US" sz="1200" dirty="0" smtClean="0">
                <a:latin typeface="Arial" charset="0"/>
              </a:rPr>
              <a:t>Ethernet Frame</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17621585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18</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5.1 – </a:t>
            </a:r>
            <a:r>
              <a:rPr lang="en-US" sz="1200" dirty="0" smtClean="0">
                <a:latin typeface="Arial" charset="0"/>
              </a:rPr>
              <a:t>Ethernet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5.1.2 – </a:t>
            </a:r>
            <a:r>
              <a:rPr lang="en-US" sz="1200" dirty="0" smtClean="0">
                <a:latin typeface="Arial" charset="0"/>
              </a:rPr>
              <a:t>Ethernet MAC Addresses</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9404971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19</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5.1 – </a:t>
            </a:r>
            <a:r>
              <a:rPr lang="en-US" sz="1200" dirty="0" smtClean="0">
                <a:latin typeface="Arial" charset="0"/>
              </a:rPr>
              <a:t>Ethernet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5.1.2 – </a:t>
            </a:r>
            <a:r>
              <a:rPr lang="en-US" sz="1200" dirty="0" smtClean="0">
                <a:latin typeface="Arial" charset="0"/>
              </a:rPr>
              <a:t>Ethernet MAC Addresses</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2047158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C839C26-801B-42B6-A101-60F37FE2B0A8}" type="slidenum">
              <a:rPr lang="en-US" sz="800" b="0"/>
              <a:pPr algn="r"/>
              <a:t>2</a:t>
            </a:fld>
            <a:endParaRPr lang="en-US" sz="800" b="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smtClean="0"/>
          </a:p>
        </p:txBody>
      </p:sp>
    </p:spTree>
    <p:extLst>
      <p:ext uri="{BB962C8B-B14F-4D97-AF65-F5344CB8AC3E}">
        <p14:creationId xmlns:p14="http://schemas.microsoft.com/office/powerpoint/2010/main" val="34016389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20</a:t>
            </a:fld>
            <a:endParaRPr lang="en-US" dirty="0" smtClean="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smtClean="0"/>
              <a:t>Cisco Networking Academy Program</a:t>
            </a:r>
          </a:p>
          <a:p>
            <a:pPr>
              <a:buFontTx/>
              <a:buNone/>
            </a:pPr>
            <a:r>
              <a:rPr lang="en-US" b="0" dirty="0" smtClean="0"/>
              <a:t>Introduction to Networks</a:t>
            </a:r>
            <a:r>
              <a:rPr lang="en-US" b="0" baseline="0" dirty="0" smtClean="0"/>
              <a:t> v6.0</a:t>
            </a:r>
            <a:endParaRPr lang="en-US" b="0" dirty="0" smtClean="0"/>
          </a:p>
          <a:p>
            <a:pPr>
              <a:buFontTx/>
              <a:buNone/>
            </a:pPr>
            <a:r>
              <a:rPr lang="en-US" sz="1200" b="0" dirty="0" smtClean="0"/>
              <a:t>Chapter 5: Ethernet</a:t>
            </a:r>
            <a:endParaRPr lang="en-GB" b="0" dirty="0"/>
          </a:p>
        </p:txBody>
      </p:sp>
    </p:spTree>
    <p:extLst>
      <p:ext uri="{BB962C8B-B14F-4D97-AF65-F5344CB8AC3E}">
        <p14:creationId xmlns:p14="http://schemas.microsoft.com/office/powerpoint/2010/main" val="2196270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21</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5.2 – </a:t>
            </a:r>
            <a:r>
              <a:rPr lang="en-US" sz="1200" dirty="0" smtClean="0">
                <a:latin typeface="Arial" charset="0"/>
              </a:rPr>
              <a:t>LAN Switches</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5.2.1 – </a:t>
            </a:r>
            <a:r>
              <a:rPr lang="en-US" sz="1200" dirty="0" smtClean="0">
                <a:latin typeface="Arial" charset="0"/>
              </a:rPr>
              <a:t>The MAC Address Table</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38314984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22</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5.2 – </a:t>
            </a:r>
            <a:r>
              <a:rPr lang="en-US" sz="1200" dirty="0" smtClean="0">
                <a:latin typeface="Arial" charset="0"/>
              </a:rPr>
              <a:t>LAN Switches</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5.2.2 – </a:t>
            </a:r>
            <a:r>
              <a:rPr lang="en-US" sz="1200" dirty="0" smtClean="0">
                <a:latin typeface="Arial" charset="0"/>
              </a:rPr>
              <a:t>Switch Forwarding</a:t>
            </a:r>
            <a:r>
              <a:rPr lang="en-US" sz="1200" baseline="0" dirty="0" smtClean="0">
                <a:latin typeface="Arial" charset="0"/>
              </a:rPr>
              <a:t> Methods</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25452938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23</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5.2 – </a:t>
            </a:r>
            <a:r>
              <a:rPr lang="en-US" sz="1200" dirty="0" smtClean="0">
                <a:latin typeface="Arial" charset="0"/>
              </a:rPr>
              <a:t>LAN Switches</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5.2.3 – </a:t>
            </a:r>
            <a:r>
              <a:rPr lang="en-US" sz="1200" dirty="0" smtClean="0">
                <a:latin typeface="Arial" charset="0"/>
              </a:rPr>
              <a:t>Switch Port Settings</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2262965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24</a:t>
            </a:fld>
            <a:endParaRPr lang="en-US" dirty="0" smtClean="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smtClean="0"/>
              <a:t>Cisco Networking Academy Program</a:t>
            </a:r>
          </a:p>
          <a:p>
            <a:pPr>
              <a:buFontTx/>
              <a:buNone/>
            </a:pPr>
            <a:r>
              <a:rPr lang="en-US" b="0" dirty="0" smtClean="0"/>
              <a:t>Introduction to Networks</a:t>
            </a:r>
            <a:r>
              <a:rPr lang="en-US" b="0" baseline="0" dirty="0" smtClean="0"/>
              <a:t> v6.0</a:t>
            </a:r>
            <a:endParaRPr lang="en-US" b="0" dirty="0" smtClean="0"/>
          </a:p>
          <a:p>
            <a:pPr>
              <a:buFontTx/>
              <a:buNone/>
            </a:pPr>
            <a:r>
              <a:rPr lang="en-US" sz="1200" b="0" dirty="0" smtClean="0"/>
              <a:t>Chapter 5: Ethernet</a:t>
            </a:r>
            <a:endParaRPr lang="en-GB" b="0" dirty="0"/>
          </a:p>
        </p:txBody>
      </p:sp>
    </p:spTree>
    <p:extLst>
      <p:ext uri="{BB962C8B-B14F-4D97-AF65-F5344CB8AC3E}">
        <p14:creationId xmlns:p14="http://schemas.microsoft.com/office/powerpoint/2010/main" val="1388080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25</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5.3 – </a:t>
            </a:r>
            <a:r>
              <a:rPr lang="en-US" sz="1200" dirty="0" smtClean="0">
                <a:latin typeface="Arial" charset="0"/>
              </a:rPr>
              <a:t>Address Resolution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5.3.1 – </a:t>
            </a:r>
            <a:r>
              <a:rPr lang="en-US" sz="1200" dirty="0" smtClean="0">
                <a:latin typeface="Arial" charset="0"/>
              </a:rPr>
              <a:t>MAC and</a:t>
            </a:r>
            <a:r>
              <a:rPr lang="en-US" sz="1200" baseline="0" dirty="0" smtClean="0">
                <a:latin typeface="Arial" charset="0"/>
              </a:rPr>
              <a:t> IP</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12885871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26</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5.3 – </a:t>
            </a:r>
            <a:r>
              <a:rPr lang="en-US" sz="1200" dirty="0" smtClean="0">
                <a:latin typeface="Arial" charset="0"/>
              </a:rPr>
              <a:t>Address Resolution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5.3.2 – </a:t>
            </a:r>
            <a:r>
              <a:rPr lang="en-US" sz="1200" dirty="0" smtClean="0">
                <a:latin typeface="Arial" charset="0"/>
              </a:rPr>
              <a:t>ARP</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40042707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27</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5.3 – </a:t>
            </a:r>
            <a:r>
              <a:rPr lang="en-US" sz="1200" dirty="0" smtClean="0">
                <a:latin typeface="Arial" charset="0"/>
              </a:rPr>
              <a:t>Address Resolution Protocol</a:t>
            </a: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r>
              <a:rPr lang="en-US" dirty="0" smtClean="0">
                <a:latin typeface="Arial" charset="0"/>
              </a:rPr>
              <a:t>5.3.2 – </a:t>
            </a:r>
            <a:r>
              <a:rPr lang="en-US" sz="1200" dirty="0" smtClean="0">
                <a:latin typeface="Arial" charset="0"/>
              </a:rPr>
              <a:t>ARP Issues</a:t>
            </a:r>
            <a:endParaRPr lang="en-US" dirty="0" smtClean="0"/>
          </a:p>
          <a:p>
            <a:pPr>
              <a:lnSpc>
                <a:spcPct val="80000"/>
              </a:lnSpc>
              <a:buFontTx/>
              <a:buNone/>
            </a:pPr>
            <a:endParaRPr lang="en-US" dirty="0"/>
          </a:p>
        </p:txBody>
      </p:sp>
    </p:spTree>
    <p:extLst>
      <p:ext uri="{BB962C8B-B14F-4D97-AF65-F5344CB8AC3E}">
        <p14:creationId xmlns:p14="http://schemas.microsoft.com/office/powerpoint/2010/main" val="7338042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11"/>
          <p:cNvSpPr>
            <a:spLocks noGrp="1" noChangeArrowheads="1"/>
          </p:cNvSpPr>
          <p:nvPr>
            <p:ph type="sldNum" sz="quarter" idx="5"/>
          </p:nvPr>
        </p:nvSpPr>
        <p:spPr>
          <a:noFill/>
        </p:spPr>
        <p:txBody>
          <a:bodyPr/>
          <a:lstStyle/>
          <a:p>
            <a:fld id="{F602A389-8690-465F-BB28-DC61C90E42E7}" type="slidenum">
              <a:rPr lang="en-US" smtClean="0"/>
              <a:pPr/>
              <a:t>28</a:t>
            </a:fld>
            <a:endParaRPr lang="en-US" dirty="0" smtClean="0"/>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xfrm>
            <a:off x="404813" y="4378325"/>
            <a:ext cx="6121400" cy="4252913"/>
          </a:xfrm>
          <a:noFill/>
          <a:ln/>
        </p:spPr>
        <p:txBody>
          <a:bodyPr/>
          <a:lstStyle/>
          <a:p>
            <a:pPr>
              <a:buFontTx/>
              <a:buNone/>
            </a:pPr>
            <a:r>
              <a:rPr lang="en-US" b="0" dirty="0" smtClean="0"/>
              <a:t>Cisco Networking Academy Program</a:t>
            </a:r>
          </a:p>
          <a:p>
            <a:pPr>
              <a:buFontTx/>
              <a:buNone/>
            </a:pPr>
            <a:r>
              <a:rPr lang="en-US" b="0" dirty="0" smtClean="0"/>
              <a:t>Introduction to Networks</a:t>
            </a:r>
            <a:r>
              <a:rPr lang="en-US" b="0" baseline="0" dirty="0" smtClean="0"/>
              <a:t> v6.0</a:t>
            </a:r>
            <a:endParaRPr lang="en-US" b="0" dirty="0" smtClean="0"/>
          </a:p>
          <a:p>
            <a:pPr>
              <a:buFontTx/>
              <a:buNone/>
            </a:pPr>
            <a:r>
              <a:rPr lang="en-US" sz="1200" b="0" dirty="0" smtClean="0"/>
              <a:t>Chapter 5: Ethernet</a:t>
            </a:r>
            <a:endParaRPr lang="en-GB" b="0" dirty="0"/>
          </a:p>
        </p:txBody>
      </p:sp>
    </p:spTree>
    <p:extLst>
      <p:ext uri="{BB962C8B-B14F-4D97-AF65-F5344CB8AC3E}">
        <p14:creationId xmlns:p14="http://schemas.microsoft.com/office/powerpoint/2010/main" val="4728730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3997A419-355F-A04A-96E0-21643AF8E9FF}" type="slidenum">
              <a:rPr lang="en-US" sz="800"/>
              <a:pPr/>
              <a:t>29</a:t>
            </a:fld>
            <a:endParaRPr lang="en-US" sz="800"/>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sz="1200" kern="1200" dirty="0" smtClean="0">
                <a:solidFill>
                  <a:schemeClr val="tx1"/>
                </a:solidFill>
                <a:latin typeface="Arial" charset="0"/>
                <a:ea typeface="ＭＳ Ｐゴシック" charset="0"/>
                <a:cs typeface="ＭＳ Ｐゴシック" charset="0"/>
              </a:rPr>
              <a:t>5.4.1</a:t>
            </a:r>
            <a:r>
              <a:rPr lang="en-US" sz="1200" kern="1200" baseline="0" dirty="0" smtClean="0">
                <a:solidFill>
                  <a:schemeClr val="tx1"/>
                </a:solidFill>
                <a:latin typeface="Arial" charset="0"/>
                <a:ea typeface="ＭＳ Ｐゴシック" charset="0"/>
                <a:cs typeface="ＭＳ Ｐゴシック" charset="0"/>
              </a:rPr>
              <a:t> - </a:t>
            </a:r>
            <a:r>
              <a:rPr lang="en-US" dirty="0" smtClean="0">
                <a:latin typeface="Arial" charset="0"/>
              </a:rPr>
              <a:t>Summary</a:t>
            </a:r>
            <a:endParaRPr lang="en-US" dirty="0"/>
          </a:p>
        </p:txBody>
      </p:sp>
    </p:spTree>
    <p:extLst>
      <p:ext uri="{BB962C8B-B14F-4D97-AF65-F5344CB8AC3E}">
        <p14:creationId xmlns:p14="http://schemas.microsoft.com/office/powerpoint/2010/main" val="1130828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1"/>
          <p:cNvSpPr>
            <a:spLocks noGrp="1" noChangeArrowheads="1"/>
          </p:cNvSpPr>
          <p:nvPr>
            <p:ph type="sldNum" sz="quarter" idx="5"/>
          </p:nvPr>
        </p:nvSpPr>
        <p:spPr/>
        <p:txBody>
          <a:bodyPr/>
          <a:lstStyle/>
          <a:p>
            <a:pPr>
              <a:defRPr/>
            </a:pPr>
            <a:fld id="{D897EDCD-494B-463B-94F5-50E6B57D71C3}" type="slidenum">
              <a:rPr lang="en-US" smtClean="0"/>
              <a:pPr>
                <a:defRPr/>
              </a:pPr>
              <a:t>3</a:t>
            </a:fld>
            <a:endParaRPr lang="en-US" smtClean="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xfrm>
            <a:off x="404813" y="4378325"/>
            <a:ext cx="6121400" cy="42529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lgn="l" defTabSz="814388">
              <a:lnSpc>
                <a:spcPct val="90000"/>
              </a:lnSpc>
              <a:buNone/>
              <a:defRPr/>
            </a:pPr>
            <a:r>
              <a:rPr lang="en-US" sz="800" b="0" kern="0" dirty="0" smtClean="0">
                <a:solidFill>
                  <a:schemeClr val="bg1"/>
                </a:solidFill>
                <a:latin typeface="Arial" charset="0"/>
                <a:ea typeface="ＭＳ Ｐゴシック" charset="0"/>
                <a:cs typeface="ＭＳ Ｐゴシック" charset="0"/>
              </a:rPr>
              <a:t>Introduction</a:t>
            </a:r>
            <a:r>
              <a:rPr lang="en-US" sz="800" b="0" kern="0" baseline="0" dirty="0" smtClean="0">
                <a:solidFill>
                  <a:schemeClr val="bg1"/>
                </a:solidFill>
                <a:latin typeface="Arial" charset="0"/>
                <a:ea typeface="ＭＳ Ｐゴシック" charset="0"/>
                <a:cs typeface="ＭＳ Ｐゴシック" charset="0"/>
              </a:rPr>
              <a:t> to Network</a:t>
            </a:r>
            <a:r>
              <a:rPr lang="en-US" sz="800" b="0" kern="0" dirty="0" smtClean="0">
                <a:solidFill>
                  <a:schemeClr val="bg1"/>
                </a:solidFill>
                <a:latin typeface="Arial" charset="0"/>
                <a:ea typeface="ＭＳ Ｐゴシック" charset="0"/>
                <a:cs typeface="ＭＳ Ｐゴシック" charset="0"/>
              </a:rPr>
              <a:t> Planning Guide</a:t>
            </a:r>
          </a:p>
          <a:p>
            <a:pPr marL="0" indent="0" algn="l" defTabSz="814388">
              <a:lnSpc>
                <a:spcPct val="90000"/>
              </a:lnSpc>
              <a:buNone/>
              <a:defRPr/>
            </a:pPr>
            <a:r>
              <a:rPr lang="en-US" b="0" dirty="0" smtClean="0">
                <a:solidFill>
                  <a:schemeClr val="bg1"/>
                </a:solidFill>
                <a:latin typeface="Arial" pitchFamily="34" charset="0"/>
                <a:cs typeface="Arial" pitchFamily="34" charset="0"/>
              </a:rPr>
              <a:t>Chapter 5: Configure a Network Operating System</a:t>
            </a:r>
            <a:endParaRPr lang="en-GB" dirty="0" smtClean="0"/>
          </a:p>
        </p:txBody>
      </p:sp>
    </p:spTree>
    <p:extLst>
      <p:ext uri="{BB962C8B-B14F-4D97-AF65-F5344CB8AC3E}">
        <p14:creationId xmlns:p14="http://schemas.microsoft.com/office/powerpoint/2010/main" val="551885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pPr/>
              <a:t>30</a:t>
            </a:fld>
            <a:endParaRPr lang="en-US" sz="80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smtClean="0">
                <a:latin typeface="Arial" charset="0"/>
              </a:rPr>
              <a:t>New Terms and Commands</a:t>
            </a:r>
            <a:endParaRPr lang="en-US" dirty="0"/>
          </a:p>
        </p:txBody>
      </p:sp>
    </p:spTree>
    <p:extLst>
      <p:ext uri="{BB962C8B-B14F-4D97-AF65-F5344CB8AC3E}">
        <p14:creationId xmlns:p14="http://schemas.microsoft.com/office/powerpoint/2010/main" val="38805241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pPr/>
              <a:t>31</a:t>
            </a:fld>
            <a:endParaRPr lang="en-US" sz="80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smtClean="0">
                <a:latin typeface="Arial" charset="0"/>
              </a:rPr>
              <a:t>New Terms and Commands</a:t>
            </a:r>
            <a:endParaRPr lang="en-US" dirty="0"/>
          </a:p>
        </p:txBody>
      </p:sp>
    </p:spTree>
    <p:extLst>
      <p:ext uri="{BB962C8B-B14F-4D97-AF65-F5344CB8AC3E}">
        <p14:creationId xmlns:p14="http://schemas.microsoft.com/office/powerpoint/2010/main" val="21175337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fld id="{6C92755B-29FD-8743-9094-C0E3A734D22E}" type="slidenum">
              <a:rPr lang="en-US" sz="800"/>
              <a:pPr/>
              <a:t>32</a:t>
            </a:fld>
            <a:endParaRPr lang="en-US" sz="80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r>
              <a:rPr lang="en-US" dirty="0" smtClean="0">
                <a:latin typeface="Arial" charset="0"/>
              </a:rPr>
              <a:t>New Terms and Commands</a:t>
            </a:r>
            <a:endParaRPr lang="en-US" dirty="0"/>
          </a:p>
        </p:txBody>
      </p:sp>
    </p:spTree>
    <p:extLst>
      <p:ext uri="{BB962C8B-B14F-4D97-AF65-F5344CB8AC3E}">
        <p14:creationId xmlns:p14="http://schemas.microsoft.com/office/powerpoint/2010/main" val="10437616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p>
        </p:txBody>
      </p:sp>
      <p:sp>
        <p:nvSpPr>
          <p:cNvPr id="4" name="Slide Number Placeholder 3"/>
          <p:cNvSpPr>
            <a:spLocks noGrp="1"/>
          </p:cNvSpPr>
          <p:nvPr>
            <p:ph type="sldNum" sz="quarter" idx="5"/>
          </p:nvPr>
        </p:nvSpPr>
        <p:spPr/>
        <p:txBody>
          <a:bodyPr/>
          <a:lstStyle/>
          <a:p>
            <a:pPr>
              <a:defRPr/>
            </a:pPr>
            <a:fld id="{2AC3B40C-7774-46A0-8FD7-D0857136B166}" type="slidenum">
              <a:rPr lang="en-US" smtClean="0"/>
              <a:pPr>
                <a:defRPr/>
              </a:pPr>
              <a:t>34</a:t>
            </a:fld>
            <a:endParaRPr lang="en-US"/>
          </a:p>
        </p:txBody>
      </p:sp>
    </p:spTree>
    <p:extLst>
      <p:ext uri="{BB962C8B-B14F-4D97-AF65-F5344CB8AC3E}">
        <p14:creationId xmlns:p14="http://schemas.microsoft.com/office/powerpoint/2010/main" val="11809928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0A313ED8-785B-4D16-9B17-4143385249B9}" type="slidenum">
              <a:rPr lang="en-US" sz="800" b="0"/>
              <a:pPr algn="r"/>
              <a:t>4</a:t>
            </a:fld>
            <a:endParaRPr lang="en-US" sz="800" b="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smtClean="0"/>
          </a:p>
        </p:txBody>
      </p:sp>
    </p:spTree>
    <p:extLst>
      <p:ext uri="{BB962C8B-B14F-4D97-AF65-F5344CB8AC3E}">
        <p14:creationId xmlns:p14="http://schemas.microsoft.com/office/powerpoint/2010/main" val="30571199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0A313ED8-785B-4D16-9B17-4143385249B9}" type="slidenum">
              <a:rPr lang="en-US" sz="800" b="0"/>
              <a:pPr algn="r"/>
              <a:t>5</a:t>
            </a:fld>
            <a:endParaRPr lang="en-US" sz="800" b="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smtClean="0"/>
          </a:p>
        </p:txBody>
      </p:sp>
    </p:spTree>
    <p:extLst>
      <p:ext uri="{BB962C8B-B14F-4D97-AF65-F5344CB8AC3E}">
        <p14:creationId xmlns:p14="http://schemas.microsoft.com/office/powerpoint/2010/main" val="2951551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a:fld id="{ACE20BE7-F2F3-4E26-9454-50B18F790A4E}" type="slidenum">
              <a:rPr lang="en-US" sz="800" b="0">
                <a:ea typeface="ＭＳ Ｐゴシック" pitchFamily="34" charset="-128"/>
              </a:rPr>
              <a:pPr algn="r"/>
              <a:t>6</a:t>
            </a:fld>
            <a:endParaRPr lang="en-US" sz="800" b="0">
              <a:ea typeface="ＭＳ Ｐゴシック" pitchFamily="34" charset="-128"/>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smtClean="0"/>
          </a:p>
        </p:txBody>
      </p:sp>
    </p:spTree>
    <p:extLst>
      <p:ext uri="{BB962C8B-B14F-4D97-AF65-F5344CB8AC3E}">
        <p14:creationId xmlns:p14="http://schemas.microsoft.com/office/powerpoint/2010/main" val="1784400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7</a:t>
            </a:fld>
            <a:endParaRPr lang="en-US"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smtClean="0"/>
          </a:p>
        </p:txBody>
      </p:sp>
    </p:spTree>
    <p:extLst>
      <p:ext uri="{BB962C8B-B14F-4D97-AF65-F5344CB8AC3E}">
        <p14:creationId xmlns:p14="http://schemas.microsoft.com/office/powerpoint/2010/main" val="33684715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8</a:t>
            </a:fld>
            <a:endParaRPr lang="en-US"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endParaRPr lang="en-US" dirty="0" smtClean="0">
              <a:latin typeface="Arial" charset="0"/>
            </a:endParaRPr>
          </a:p>
        </p:txBody>
      </p:sp>
    </p:spTree>
    <p:extLst>
      <p:ext uri="{BB962C8B-B14F-4D97-AF65-F5344CB8AC3E}">
        <p14:creationId xmlns:p14="http://schemas.microsoft.com/office/powerpoint/2010/main" val="3733137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a:fld id="{7391C207-9349-46D5-9D89-8ADDA5014D1F}" type="slidenum">
              <a:rPr lang="en-US" sz="800" b="0"/>
              <a:pPr algn="r"/>
              <a:t>9</a:t>
            </a:fld>
            <a:endParaRPr lang="en-US"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nSpc>
                <a:spcPct val="80000"/>
              </a:lnSpc>
              <a:buFontTx/>
              <a:buNone/>
            </a:pPr>
            <a:endParaRPr lang="en-US" sz="1200" kern="1200" dirty="0" smtClean="0">
              <a:solidFill>
                <a:schemeClr val="tx1"/>
              </a:solidFill>
              <a:latin typeface="Arial" charset="0"/>
              <a:ea typeface="ＭＳ Ｐゴシック" charset="0"/>
              <a:cs typeface="ＭＳ Ｐゴシック" charset="0"/>
            </a:endParaRPr>
          </a:p>
          <a:p>
            <a:pPr>
              <a:lnSpc>
                <a:spcPct val="80000"/>
              </a:lnSpc>
              <a:buFontTx/>
              <a:buNone/>
            </a:pPr>
            <a:endParaRPr lang="en-US" dirty="0" smtClean="0">
              <a:latin typeface="Arial" charset="0"/>
            </a:endParaRPr>
          </a:p>
        </p:txBody>
      </p:sp>
    </p:spTree>
    <p:extLst>
      <p:ext uri="{BB962C8B-B14F-4D97-AF65-F5344CB8AC3E}">
        <p14:creationId xmlns:p14="http://schemas.microsoft.com/office/powerpoint/2010/main" val="17356228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 descr="PPt_CoverArt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93888"/>
            <a:ext cx="9140825"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3"/>
          <p:cNvSpPr>
            <a:spLocks noChangeArrowheads="1"/>
          </p:cNvSpPr>
          <p:nvPr/>
        </p:nvSpPr>
        <p:spPr bwMode="auto">
          <a:xfrm>
            <a:off x="4498975" y="6670675"/>
            <a:ext cx="2347913"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2007 – 2010, Cisco Systems, Inc. All rights reserved.</a:t>
            </a:r>
          </a:p>
        </p:txBody>
      </p:sp>
      <p:sp>
        <p:nvSpPr>
          <p:cNvPr id="6" name="Rectangle 4"/>
          <p:cNvSpPr>
            <a:spLocks noChangeArrowheads="1"/>
          </p:cNvSpPr>
          <p:nvPr/>
        </p:nvSpPr>
        <p:spPr bwMode="auto">
          <a:xfrm>
            <a:off x="7123113" y="6672263"/>
            <a:ext cx="6508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Public</a:t>
            </a:r>
          </a:p>
        </p:txBody>
      </p:sp>
      <p:sp>
        <p:nvSpPr>
          <p:cNvPr id="7" name="Rectangle 5"/>
          <p:cNvSpPr>
            <a:spLocks noChangeArrowheads="1"/>
          </p:cNvSpPr>
          <p:nvPr/>
        </p:nvSpPr>
        <p:spPr bwMode="auto">
          <a:xfrm>
            <a:off x="193675" y="6562725"/>
            <a:ext cx="962025"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ITE PC v4.1</a:t>
            </a:r>
          </a:p>
          <a:p>
            <a:pPr algn="l" defTabSz="814388">
              <a:lnSpc>
                <a:spcPct val="100000"/>
              </a:lnSpc>
            </a:pPr>
            <a:r>
              <a:rPr lang="en-US" sz="700" dirty="0" smtClean="0">
                <a:solidFill>
                  <a:srgbClr val="D3D3D3"/>
                </a:solidFill>
              </a:rPr>
              <a:t>Chapter 5</a:t>
            </a:r>
            <a:endParaRPr lang="en-US" sz="700" dirty="0">
              <a:solidFill>
                <a:srgbClr val="D3D3D3"/>
              </a:solidFill>
            </a:endParaRPr>
          </a:p>
        </p:txBody>
      </p:sp>
      <p:sp>
        <p:nvSpPr>
          <p:cNvPr id="8" name="Rectangle 6"/>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DC7FBAF0-BCF5-8741-945F-3C6763791038}" type="slidenum">
              <a:rPr lang="en-US" sz="1000">
                <a:solidFill>
                  <a:srgbClr val="D3D3D3"/>
                </a:solidFill>
              </a:rPr>
              <a:pPr algn="r" defTabSz="814388">
                <a:lnSpc>
                  <a:spcPct val="100000"/>
                </a:lnSpc>
              </a:pPr>
              <a:t>‹#›</a:t>
            </a:fld>
            <a:endParaRPr lang="en-US" sz="1000">
              <a:solidFill>
                <a:srgbClr val="D3D3D3"/>
              </a:solidFill>
            </a:endParaRPr>
          </a:p>
        </p:txBody>
      </p:sp>
      <p:pic>
        <p:nvPicPr>
          <p:cNvPr id="9" name="Picture 9" descr="Cisco_NewLogo"/>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483225" y="5940425"/>
            <a:ext cx="3354388"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descr="Cis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063" y="119063"/>
            <a:ext cx="11715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90247" name="Rectangle 7"/>
          <p:cNvSpPr>
            <a:spLocks noGrp="1" noChangeArrowheads="1"/>
          </p:cNvSpPr>
          <p:nvPr>
            <p:ph type="ctrTitle"/>
          </p:nvPr>
        </p:nvSpPr>
        <p:spPr bwMode="white">
          <a:xfrm>
            <a:off x="311150" y="2671763"/>
            <a:ext cx="3768725" cy="830262"/>
          </a:xfrm>
          <a:ln/>
        </p:spPr>
        <p:txBody>
          <a:bodyPr anchor="ctr"/>
          <a:lstStyle>
            <a:lvl1pPr>
              <a:defRPr sz="3000" b="0">
                <a:solidFill>
                  <a:srgbClr val="FFFFFF"/>
                </a:solidFill>
              </a:defRPr>
            </a:lvl1pPr>
          </a:lstStyle>
          <a:p>
            <a:r>
              <a:rPr lang="en-US" dirty="0"/>
              <a:t>Click To Edit Master Title Style</a:t>
            </a:r>
          </a:p>
        </p:txBody>
      </p:sp>
      <p:sp>
        <p:nvSpPr>
          <p:cNvPr id="1290248" name="Rectangle 8"/>
          <p:cNvSpPr>
            <a:spLocks noGrp="1" noChangeArrowheads="1"/>
          </p:cNvSpPr>
          <p:nvPr>
            <p:ph type="subTitle" idx="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a:t>Click to Edit Master Subtitle Style</a:t>
            </a:r>
          </a:p>
        </p:txBody>
      </p:sp>
    </p:spTree>
    <p:extLst>
      <p:ext uri="{BB962C8B-B14F-4D97-AF65-F5344CB8AC3E}">
        <p14:creationId xmlns:p14="http://schemas.microsoft.com/office/powerpoint/2010/main" val="3854027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7525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5925" y="798513"/>
            <a:ext cx="2035175" cy="4787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55638" y="798513"/>
            <a:ext cx="5957887" cy="4787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6766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55638" y="798513"/>
            <a:ext cx="8145462" cy="8382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55638" y="2014538"/>
            <a:ext cx="7940675" cy="3571875"/>
          </a:xfrm>
        </p:spPr>
        <p:txBody>
          <a:bodyPr/>
          <a:lstStyle/>
          <a:p>
            <a:pPr lvl="0"/>
            <a:endParaRPr lang="en-US" noProof="0" dirty="0" smtClean="0"/>
          </a:p>
        </p:txBody>
      </p:sp>
    </p:spTree>
    <p:extLst>
      <p:ext uri="{BB962C8B-B14F-4D97-AF65-F5344CB8AC3E}">
        <p14:creationId xmlns:p14="http://schemas.microsoft.com/office/powerpoint/2010/main" val="39697481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8" descr="PPt_4face_0212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911350"/>
            <a:ext cx="9144000" cy="243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78"/>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2008 Cisco Systems, Inc. All rights reserved.</a:t>
            </a:r>
          </a:p>
        </p:txBody>
      </p:sp>
      <p:sp>
        <p:nvSpPr>
          <p:cNvPr id="6" name="Rectangle 279"/>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Confidential</a:t>
            </a:r>
          </a:p>
        </p:txBody>
      </p:sp>
      <p:sp>
        <p:nvSpPr>
          <p:cNvPr id="7" name="Rectangle 280"/>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a:solidFill>
                  <a:srgbClr val="D3D3D3"/>
                </a:solidFill>
              </a:rPr>
              <a:t>Presentation_ID</a:t>
            </a:r>
          </a:p>
        </p:txBody>
      </p:sp>
      <p:sp>
        <p:nvSpPr>
          <p:cNvPr id="8" name="Rectangle 281"/>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7F1BC4EF-034A-F647-AA58-B71D58802FDB}" type="slidenum">
              <a:rPr lang="en-US" sz="1000">
                <a:solidFill>
                  <a:srgbClr val="D3D3D3"/>
                </a:solidFill>
              </a:rPr>
              <a:pPr algn="r" defTabSz="814388">
                <a:lnSpc>
                  <a:spcPct val="100000"/>
                </a:lnSpc>
              </a:pPr>
              <a:t>‹#›</a:t>
            </a:fld>
            <a:endParaRPr lang="en-US" sz="1000">
              <a:solidFill>
                <a:srgbClr val="D3D3D3"/>
              </a:solidFill>
            </a:endParaRPr>
          </a:p>
        </p:txBody>
      </p:sp>
      <p:pic>
        <p:nvPicPr>
          <p:cNvPr id="9" name="Picture 331" descr="Cisco_NewLogo"/>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483225" y="5940425"/>
            <a:ext cx="3354388" cy="47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333" descr="Cisc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063" y="119063"/>
            <a:ext cx="1171575"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873" name="Rectangle 209"/>
          <p:cNvSpPr>
            <a:spLocks noGrp="1" noChangeArrowheads="1"/>
          </p:cNvSpPr>
          <p:nvPr>
            <p:ph type="ctrTitle"/>
          </p:nvPr>
        </p:nvSpPr>
        <p:spPr bwMode="white">
          <a:xfrm>
            <a:off x="311150" y="2671763"/>
            <a:ext cx="3768725" cy="830262"/>
          </a:xfrm>
          <a:ln/>
        </p:spPr>
        <p:txBody>
          <a:bodyPr anchor="ctr"/>
          <a:lstStyle>
            <a:lvl1pPr>
              <a:defRPr sz="3000" b="0">
                <a:solidFill>
                  <a:srgbClr val="FFFFFF"/>
                </a:solidFill>
              </a:defRPr>
            </a:lvl1pPr>
          </a:lstStyle>
          <a:p>
            <a:r>
              <a:rPr lang="en-US" dirty="0" smtClean="0"/>
              <a:t>Click to edit Master title style</a:t>
            </a:r>
            <a:endParaRPr lang="en-US" dirty="0"/>
          </a:p>
        </p:txBody>
      </p:sp>
      <p:sp>
        <p:nvSpPr>
          <p:cNvPr id="369874" name="Rectangle 210"/>
          <p:cNvSpPr>
            <a:spLocks noGrp="1" noChangeArrowheads="1"/>
          </p:cNvSpPr>
          <p:nvPr>
            <p:ph type="subTitle" idx="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dirty="0" smtClean="0"/>
              <a:t>Click to edit Master subtitle style</a:t>
            </a:r>
            <a:endParaRPr lang="en-US" dirty="0"/>
          </a:p>
        </p:txBody>
      </p:sp>
    </p:spTree>
    <p:extLst>
      <p:ext uri="{BB962C8B-B14F-4D97-AF65-F5344CB8AC3E}">
        <p14:creationId xmlns:p14="http://schemas.microsoft.com/office/powerpoint/2010/main" val="8848856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2pPr marL="457200" indent="-228600">
              <a:buFont typeface="Arial" panose="020B0604020202020204" pitchFamily="34" charset="0"/>
              <a:buChar char="•"/>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61047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3228517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55638" y="2014538"/>
            <a:ext cx="3894137"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02175" y="2014538"/>
            <a:ext cx="3894138"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492319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643739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408482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8569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55638" y="702293"/>
            <a:ext cx="8145462" cy="838200"/>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655638" y="1687390"/>
            <a:ext cx="7940675" cy="4720787"/>
          </a:xfrm>
        </p:spPr>
        <p:txBody>
          <a:bodyPr/>
          <a:lstStyle>
            <a:lvl2pPr marL="457200" indent="-228600">
              <a:buFont typeface="Arial" panose="020B0604020202020204" pitchFamily="34" charset="0"/>
              <a:buChar char="•"/>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609755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542533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137491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986291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5925" y="798513"/>
            <a:ext cx="2035175" cy="4787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55638" y="798513"/>
            <a:ext cx="5957887" cy="4787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31607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781150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55638" y="2014538"/>
            <a:ext cx="3894137"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02175" y="2014538"/>
            <a:ext cx="3894138" cy="35718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38947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00279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88369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4858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74995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291901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5.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55638" y="798513"/>
            <a:ext cx="8145462"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p>
            <a:pPr lvl="0"/>
            <a:r>
              <a:rPr lang="en-US"/>
              <a:t>Slide Title</a:t>
            </a:r>
          </a:p>
        </p:txBody>
      </p:sp>
      <p:sp>
        <p:nvSpPr>
          <p:cNvPr id="1027" name="Rectangle 4"/>
          <p:cNvSpPr>
            <a:spLocks noChangeArrowheads="1"/>
          </p:cNvSpPr>
          <p:nvPr/>
        </p:nvSpPr>
        <p:spPr bwMode="auto">
          <a:xfrm>
            <a:off x="193675" y="6562725"/>
            <a:ext cx="962025" cy="29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dirty="0">
                <a:solidFill>
                  <a:srgbClr val="D3D3D3"/>
                </a:solidFill>
              </a:rPr>
              <a:t>ITE PC v4.1</a:t>
            </a:r>
          </a:p>
          <a:p>
            <a:pPr algn="l" defTabSz="814388">
              <a:lnSpc>
                <a:spcPct val="100000"/>
              </a:lnSpc>
            </a:pPr>
            <a:r>
              <a:rPr lang="en-US" sz="700" dirty="0" smtClean="0">
                <a:solidFill>
                  <a:srgbClr val="D3D3D3"/>
                </a:solidFill>
              </a:rPr>
              <a:t>Chapter 5</a:t>
            </a:r>
            <a:endParaRPr lang="en-US" sz="700" dirty="0">
              <a:solidFill>
                <a:srgbClr val="D3D3D3"/>
              </a:solidFill>
            </a:endParaRPr>
          </a:p>
        </p:txBody>
      </p:sp>
      <p:sp>
        <p:nvSpPr>
          <p:cNvPr id="1028" name="Rectangle 5"/>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28856D66-2D7E-BA44-8BF8-F720D8CAD36C}" type="slidenum">
              <a:rPr lang="en-US" sz="1000">
                <a:solidFill>
                  <a:srgbClr val="D3D3D3"/>
                </a:solidFill>
              </a:rPr>
              <a:pPr algn="r" defTabSz="814388">
                <a:lnSpc>
                  <a:spcPct val="100000"/>
                </a:lnSpc>
              </a:pPr>
              <a:t>‹#›</a:t>
            </a:fld>
            <a:endParaRPr lang="en-US" sz="1000">
              <a:solidFill>
                <a:srgbClr val="D3D3D3"/>
              </a:solidFill>
            </a:endParaRPr>
          </a:p>
        </p:txBody>
      </p:sp>
      <p:sp>
        <p:nvSpPr>
          <p:cNvPr id="1029" name="Rectangle 6"/>
          <p:cNvSpPr>
            <a:spLocks noGrp="1" noChangeArrowheads="1"/>
          </p:cNvSpPr>
          <p:nvPr>
            <p:ph type="body" idx="1"/>
          </p:nvPr>
        </p:nvSpPr>
        <p:spPr bwMode="auto">
          <a:xfrm>
            <a:off x="636398" y="2078328"/>
            <a:ext cx="7940675" cy="3950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p>
            <a:pPr lvl="0"/>
            <a:r>
              <a:rPr lang="en-US"/>
              <a:t>Body Text</a:t>
            </a:r>
          </a:p>
          <a:p>
            <a:pPr lvl="1"/>
            <a:r>
              <a:rPr lang="en-US"/>
              <a:t>Second Level</a:t>
            </a:r>
          </a:p>
          <a:p>
            <a:pPr lvl="2"/>
            <a:r>
              <a:rPr lang="en-US"/>
              <a:t>Third Level</a:t>
            </a:r>
          </a:p>
          <a:p>
            <a:pPr lvl="3"/>
            <a:r>
              <a:rPr lang="en-US"/>
              <a:t>Fourth Level</a:t>
            </a:r>
          </a:p>
          <a:p>
            <a:pPr lvl="4"/>
            <a:r>
              <a:rPr lang="en-US"/>
              <a:t>Fifth Level</a:t>
            </a:r>
          </a:p>
        </p:txBody>
      </p:sp>
      <p:pic>
        <p:nvPicPr>
          <p:cNvPr id="1030" name="Picture 7" descr="PPt_TopBand_Artwork"/>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0825"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Rectangle 8"/>
          <p:cNvSpPr>
            <a:spLocks noChangeArrowheads="1"/>
          </p:cNvSpPr>
          <p:nvPr/>
        </p:nvSpPr>
        <p:spPr bwMode="auto">
          <a:xfrm>
            <a:off x="4498975" y="6670675"/>
            <a:ext cx="2347913"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2007 – 2010, Cisco Systems, Inc. All rights reserved.</a:t>
            </a:r>
          </a:p>
        </p:txBody>
      </p:sp>
      <p:sp>
        <p:nvSpPr>
          <p:cNvPr id="1032" name="Rectangle 9"/>
          <p:cNvSpPr>
            <a:spLocks noChangeArrowheads="1"/>
          </p:cNvSpPr>
          <p:nvPr/>
        </p:nvSpPr>
        <p:spPr bwMode="auto">
          <a:xfrm>
            <a:off x="7123113" y="6672263"/>
            <a:ext cx="6508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Public</a:t>
            </a:r>
          </a:p>
        </p:txBody>
      </p:sp>
    </p:spTree>
  </p:cSld>
  <p:clrMap bg1="lt1" tx1="dk1" bg2="lt2" tx2="dk2" accent1="accent1" accent2="accent2" accent3="accent3" accent4="accent4" accent5="accent5" accent6="accent6" hlink="hlink" folHlink="folHlink"/>
  <p:sldLayoutIdLst>
    <p:sldLayoutId id="2147484055" r:id="rId1"/>
    <p:sldLayoutId id="2147484034" r:id="rId2"/>
    <p:sldLayoutId id="2147484035" r:id="rId3"/>
    <p:sldLayoutId id="2147484036" r:id="rId4"/>
    <p:sldLayoutId id="2147484037" r:id="rId5"/>
    <p:sldLayoutId id="2147484038" r:id="rId6"/>
    <p:sldLayoutId id="2147484039" r:id="rId7"/>
    <p:sldLayoutId id="2147484040" r:id="rId8"/>
    <p:sldLayoutId id="2147484041" r:id="rId9"/>
    <p:sldLayoutId id="2147484042" r:id="rId10"/>
    <p:sldLayoutId id="2147484043" r:id="rId11"/>
    <p:sldLayoutId id="2147484044" r:id="rId12"/>
  </p:sldLayoutIdLst>
  <p:timing>
    <p:tnLst>
      <p:par>
        <p:cTn id="1" dur="indefinite" restart="never" nodeType="tmRoot"/>
      </p:par>
    </p:tnLst>
  </p:timing>
  <p:txStyles>
    <p:title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fontAlgn="base">
        <a:lnSpc>
          <a:spcPct val="90000"/>
        </a:lnSpc>
        <a:spcBef>
          <a:spcPct val="0"/>
        </a:spcBef>
        <a:spcAft>
          <a:spcPct val="0"/>
        </a:spcAft>
        <a:defRPr sz="3200" b="1">
          <a:solidFill>
            <a:srgbClr val="708CA1"/>
          </a:solidFill>
          <a:latin typeface="Arial" charset="0"/>
        </a:defRPr>
      </a:lvl6pPr>
      <a:lvl7pPr marL="914400" algn="l" defTabSz="814388" rtl="0" fontAlgn="base">
        <a:lnSpc>
          <a:spcPct val="90000"/>
        </a:lnSpc>
        <a:spcBef>
          <a:spcPct val="0"/>
        </a:spcBef>
        <a:spcAft>
          <a:spcPct val="0"/>
        </a:spcAft>
        <a:defRPr sz="3200" b="1">
          <a:solidFill>
            <a:srgbClr val="708CA1"/>
          </a:solidFill>
          <a:latin typeface="Arial" charset="0"/>
        </a:defRPr>
      </a:lvl7pPr>
      <a:lvl8pPr marL="1371600" algn="l" defTabSz="814388" rtl="0" fontAlgn="base">
        <a:lnSpc>
          <a:spcPct val="90000"/>
        </a:lnSpc>
        <a:spcBef>
          <a:spcPct val="0"/>
        </a:spcBef>
        <a:spcAft>
          <a:spcPct val="0"/>
        </a:spcAft>
        <a:defRPr sz="3200" b="1">
          <a:solidFill>
            <a:srgbClr val="708CA1"/>
          </a:solidFill>
          <a:latin typeface="Arial" charset="0"/>
        </a:defRPr>
      </a:lvl8pPr>
      <a:lvl9pPr marL="1828800" algn="l" defTabSz="814388" rtl="0" fontAlgn="base">
        <a:lnSpc>
          <a:spcPct val="90000"/>
        </a:lnSpc>
        <a:spcBef>
          <a:spcPct val="0"/>
        </a:spcBef>
        <a:spcAft>
          <a:spcPct val="0"/>
        </a:spcAft>
        <a:defRPr sz="3200" b="1">
          <a:solidFill>
            <a:srgbClr val="708CA1"/>
          </a:solidFill>
          <a:latin typeface="Arial" charset="0"/>
        </a:defRPr>
      </a:lvl9pPr>
    </p:titleStyle>
    <p:body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0" fontAlgn="base" hangingPunct="0">
        <a:lnSpc>
          <a:spcPct val="95000"/>
        </a:lnSpc>
        <a:spcBef>
          <a:spcPct val="35000"/>
        </a:spcBef>
        <a:spcAft>
          <a:spcPct val="0"/>
        </a:spcAft>
        <a:buClr>
          <a:srgbClr val="708CA1"/>
        </a:buClr>
        <a:defRPr sz="2000">
          <a:solidFill>
            <a:schemeClr val="tx1"/>
          </a:solidFill>
          <a:latin typeface="+mn-lt"/>
        </a:defRPr>
      </a:lvl6pPr>
      <a:lvl7pPr marL="2519363" algn="l" defTabSz="814388" rtl="0" eaLnBrk="0" fontAlgn="base" hangingPunct="0">
        <a:lnSpc>
          <a:spcPct val="95000"/>
        </a:lnSpc>
        <a:spcBef>
          <a:spcPct val="35000"/>
        </a:spcBef>
        <a:spcAft>
          <a:spcPct val="0"/>
        </a:spcAft>
        <a:buClr>
          <a:srgbClr val="708CA1"/>
        </a:buClr>
        <a:defRPr sz="2000">
          <a:solidFill>
            <a:schemeClr val="tx1"/>
          </a:solidFill>
          <a:latin typeface="+mn-lt"/>
        </a:defRPr>
      </a:lvl7pPr>
      <a:lvl8pPr marL="2976563" algn="l" defTabSz="814388" rtl="0" eaLnBrk="0" fontAlgn="base" hangingPunct="0">
        <a:lnSpc>
          <a:spcPct val="95000"/>
        </a:lnSpc>
        <a:spcBef>
          <a:spcPct val="35000"/>
        </a:spcBef>
        <a:spcAft>
          <a:spcPct val="0"/>
        </a:spcAft>
        <a:buClr>
          <a:srgbClr val="708CA1"/>
        </a:buClr>
        <a:defRPr sz="2000">
          <a:solidFill>
            <a:schemeClr val="tx1"/>
          </a:solidFill>
          <a:latin typeface="+mn-lt"/>
        </a:defRPr>
      </a:lvl8pPr>
      <a:lvl9pPr marL="3433763" algn="l" defTabSz="814388" rtl="0" eaLnBrk="0" fontAlgn="base" hangingPunct="0">
        <a:lnSpc>
          <a:spcPct val="95000"/>
        </a:lnSpc>
        <a:spcBef>
          <a:spcPct val="35000"/>
        </a:spcBef>
        <a:spcAft>
          <a:spcPct val="0"/>
        </a:spcAft>
        <a:buClr>
          <a:srgbClr val="708CA1"/>
        </a:buCl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6146"/>
          <p:cNvSpPr>
            <a:spLocks noGrp="1" noChangeArrowheads="1"/>
          </p:cNvSpPr>
          <p:nvPr>
            <p:ph type="title"/>
          </p:nvPr>
        </p:nvSpPr>
        <p:spPr bwMode="auto">
          <a:xfrm>
            <a:off x="193868" y="394392"/>
            <a:ext cx="8772157"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b" anchorCtr="0" compatLnSpc="1">
            <a:prstTxWarp prst="textNoShape">
              <a:avLst/>
            </a:prstTxWarp>
          </a:bodyPr>
          <a:lstStyle/>
          <a:p>
            <a:pPr lvl="0"/>
            <a:r>
              <a:rPr lang="en-US"/>
              <a:t>Slide Title</a:t>
            </a:r>
          </a:p>
        </p:txBody>
      </p:sp>
      <p:sp>
        <p:nvSpPr>
          <p:cNvPr id="3075" name="Rectangle 6281"/>
          <p:cNvSpPr>
            <a:spLocks noChangeArrowheads="1"/>
          </p:cNvSpPr>
          <p:nvPr/>
        </p:nvSpPr>
        <p:spPr bwMode="auto">
          <a:xfrm>
            <a:off x="193675" y="6672263"/>
            <a:ext cx="96202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124" tIns="41061" rIns="82124" bIns="41061" anchor="b">
            <a:spAutoFit/>
          </a:bodyPr>
          <a:lstStyle/>
          <a:p>
            <a:pPr algn="l" defTabSz="814388">
              <a:lnSpc>
                <a:spcPct val="100000"/>
              </a:lnSpc>
            </a:pPr>
            <a:r>
              <a:rPr lang="en-US" sz="700">
                <a:solidFill>
                  <a:srgbClr val="D3D3D3"/>
                </a:solidFill>
              </a:rPr>
              <a:t>Presentation_ID</a:t>
            </a:r>
          </a:p>
        </p:txBody>
      </p:sp>
      <p:sp>
        <p:nvSpPr>
          <p:cNvPr id="3076" name="Rectangle 6282"/>
          <p:cNvSpPr>
            <a:spLocks noChangeArrowheads="1"/>
          </p:cNvSpPr>
          <p:nvPr/>
        </p:nvSpPr>
        <p:spPr bwMode="auto">
          <a:xfrm>
            <a:off x="8596313" y="6626225"/>
            <a:ext cx="3206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fld id="{6084AB3D-AE30-934E-B0BC-A74C2CCEE444}" type="slidenum">
              <a:rPr lang="en-US" sz="1000">
                <a:solidFill>
                  <a:srgbClr val="D3D3D3"/>
                </a:solidFill>
              </a:rPr>
              <a:pPr algn="r" defTabSz="814388">
                <a:lnSpc>
                  <a:spcPct val="100000"/>
                </a:lnSpc>
              </a:pPr>
              <a:t>‹#›</a:t>
            </a:fld>
            <a:endParaRPr lang="en-US" sz="1000">
              <a:solidFill>
                <a:srgbClr val="D3D3D3"/>
              </a:solidFill>
            </a:endParaRPr>
          </a:p>
        </p:txBody>
      </p:sp>
      <p:sp>
        <p:nvSpPr>
          <p:cNvPr id="3077" name="Rectangle 6284"/>
          <p:cNvSpPr>
            <a:spLocks noGrp="1" noChangeArrowheads="1"/>
          </p:cNvSpPr>
          <p:nvPr>
            <p:ph type="body" idx="1"/>
          </p:nvPr>
        </p:nvSpPr>
        <p:spPr bwMode="auto">
          <a:xfrm>
            <a:off x="213109" y="1539502"/>
            <a:ext cx="8733677" cy="4926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p>
            <a:pPr lvl="0"/>
            <a:r>
              <a:rPr lang="en-US" dirty="0"/>
              <a:t>Body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78" name="Rectangle 6312"/>
          <p:cNvSpPr>
            <a:spLocks noChangeArrowheads="1"/>
          </p:cNvSpPr>
          <p:nvPr/>
        </p:nvSpPr>
        <p:spPr bwMode="auto">
          <a:xfrm>
            <a:off x="4498975" y="6672263"/>
            <a:ext cx="2022475"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nchorCtr="1">
            <a:spAutoFit/>
          </a:bodyPr>
          <a:lstStyle/>
          <a:p>
            <a:pPr algn="l" defTabSz="814388">
              <a:lnSpc>
                <a:spcPct val="100000"/>
              </a:lnSpc>
            </a:pPr>
            <a:r>
              <a:rPr lang="en-US" sz="700">
                <a:solidFill>
                  <a:srgbClr val="D3D3D3"/>
                </a:solidFill>
              </a:rPr>
              <a:t>© 2008 Cisco Systems, Inc. All rights reserved.</a:t>
            </a:r>
          </a:p>
        </p:txBody>
      </p:sp>
      <p:sp>
        <p:nvSpPr>
          <p:cNvPr id="3079" name="Rectangle 6313"/>
          <p:cNvSpPr>
            <a:spLocks noChangeArrowheads="1"/>
          </p:cNvSpPr>
          <p:nvPr/>
        </p:nvSpPr>
        <p:spPr bwMode="auto">
          <a:xfrm>
            <a:off x="6896100" y="6672263"/>
            <a:ext cx="877888" cy="188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b">
            <a:spAutoFit/>
          </a:bodyPr>
          <a:lstStyle/>
          <a:p>
            <a:pPr algn="r" defTabSz="814388">
              <a:lnSpc>
                <a:spcPct val="100000"/>
              </a:lnSpc>
            </a:pPr>
            <a:r>
              <a:rPr lang="en-US" sz="700">
                <a:solidFill>
                  <a:srgbClr val="D3D3D3"/>
                </a:solidFill>
              </a:rPr>
              <a:t>Cisco Confidential</a:t>
            </a:r>
          </a:p>
        </p:txBody>
      </p:sp>
      <p:pic>
        <p:nvPicPr>
          <p:cNvPr id="3080" name="Picture 8" descr="Rev08_Cisco_BrandBar10_060408.png"/>
          <p:cNvPicPr>
            <a:picLocks noChangeAspect="1"/>
          </p:cNvPicPr>
          <p:nvPr/>
        </p:nvPicPr>
        <p:blipFill>
          <a:blip r:embed="rId13" cstate="email">
            <a:extLst>
              <a:ext uri="{28A0092B-C50C-407E-A947-70E740481C1C}">
                <a14:useLocalDpi xmlns:a14="http://schemas.microsoft.com/office/drawing/2010/main" val="0"/>
              </a:ext>
            </a:extLst>
          </a:blip>
          <a:srcRect/>
          <a:stretch>
            <a:fillRect/>
          </a:stretch>
        </p:blipFill>
        <p:spPr bwMode="auto">
          <a:xfrm>
            <a:off x="0" y="0"/>
            <a:ext cx="9144000"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6" r:id="rId1"/>
    <p:sldLayoutId id="2147484045" r:id="rId2"/>
    <p:sldLayoutId id="2147484046" r:id="rId3"/>
    <p:sldLayoutId id="2147484047" r:id="rId4"/>
    <p:sldLayoutId id="2147484048" r:id="rId5"/>
    <p:sldLayoutId id="2147484049" r:id="rId6"/>
    <p:sldLayoutId id="2147484050" r:id="rId7"/>
    <p:sldLayoutId id="2147484051" r:id="rId8"/>
    <p:sldLayoutId id="2147484052" r:id="rId9"/>
    <p:sldLayoutId id="2147484053" r:id="rId10"/>
    <p:sldLayoutId id="2147484054" r:id="rId11"/>
  </p:sldLayoutIdLst>
  <p:timing>
    <p:tnLst>
      <p:par>
        <p:cTn id="1" dur="indefinite" restart="never" nodeType="tmRoot"/>
      </p:par>
    </p:tnLst>
  </p:timing>
  <p:txStyles>
    <p:titleStyle>
      <a:lvl1pPr algn="l" defTabSz="814388" rtl="0" eaLnBrk="0" fontAlgn="base" hangingPunct="0">
        <a:lnSpc>
          <a:spcPct val="90000"/>
        </a:lnSpc>
        <a:spcBef>
          <a:spcPct val="0"/>
        </a:spcBef>
        <a:spcAft>
          <a:spcPct val="0"/>
        </a:spcAft>
        <a:defRPr sz="3200" b="1">
          <a:solidFill>
            <a:srgbClr val="708CA1"/>
          </a:solidFill>
          <a:latin typeface="+mj-lt"/>
          <a:ea typeface="ＭＳ Ｐゴシック" charset="0"/>
          <a:cs typeface="ＭＳ Ｐゴシック" charset="0"/>
        </a:defRPr>
      </a:lvl1pPr>
      <a:lvl2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2pPr>
      <a:lvl3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3pPr>
      <a:lvl4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4pPr>
      <a:lvl5pPr algn="l" defTabSz="814388" rtl="0" eaLnBrk="0" fontAlgn="base" hangingPunct="0">
        <a:lnSpc>
          <a:spcPct val="90000"/>
        </a:lnSpc>
        <a:spcBef>
          <a:spcPct val="0"/>
        </a:spcBef>
        <a:spcAft>
          <a:spcPct val="0"/>
        </a:spcAft>
        <a:defRPr sz="3200" b="1">
          <a:solidFill>
            <a:srgbClr val="708CA1"/>
          </a:solidFill>
          <a:latin typeface="Arial" charset="0"/>
          <a:ea typeface="ＭＳ Ｐゴシック" charset="0"/>
          <a:cs typeface="ＭＳ Ｐゴシック" charset="0"/>
        </a:defRPr>
      </a:lvl5pPr>
      <a:lvl6pPr marL="457200" algn="l" defTabSz="814388" rtl="0" eaLnBrk="1" fontAlgn="base" hangingPunct="1">
        <a:lnSpc>
          <a:spcPct val="90000"/>
        </a:lnSpc>
        <a:spcBef>
          <a:spcPct val="0"/>
        </a:spcBef>
        <a:spcAft>
          <a:spcPct val="0"/>
        </a:spcAft>
        <a:defRPr sz="3200" b="1">
          <a:solidFill>
            <a:srgbClr val="708CA1"/>
          </a:solidFill>
          <a:latin typeface="Arial" charset="0"/>
        </a:defRPr>
      </a:lvl6pPr>
      <a:lvl7pPr marL="914400" algn="l" defTabSz="814388" rtl="0" eaLnBrk="1" fontAlgn="base" hangingPunct="1">
        <a:lnSpc>
          <a:spcPct val="90000"/>
        </a:lnSpc>
        <a:spcBef>
          <a:spcPct val="0"/>
        </a:spcBef>
        <a:spcAft>
          <a:spcPct val="0"/>
        </a:spcAft>
        <a:defRPr sz="3200" b="1">
          <a:solidFill>
            <a:srgbClr val="708CA1"/>
          </a:solidFill>
          <a:latin typeface="Arial" charset="0"/>
        </a:defRPr>
      </a:lvl7pPr>
      <a:lvl8pPr marL="1371600" algn="l" defTabSz="814388" rtl="0" eaLnBrk="1" fontAlgn="base" hangingPunct="1">
        <a:lnSpc>
          <a:spcPct val="90000"/>
        </a:lnSpc>
        <a:spcBef>
          <a:spcPct val="0"/>
        </a:spcBef>
        <a:spcAft>
          <a:spcPct val="0"/>
        </a:spcAft>
        <a:defRPr sz="3200" b="1">
          <a:solidFill>
            <a:srgbClr val="708CA1"/>
          </a:solidFill>
          <a:latin typeface="Arial" charset="0"/>
        </a:defRPr>
      </a:lvl8pPr>
      <a:lvl9pPr marL="1828800" algn="l" defTabSz="814388" rtl="0" eaLnBrk="1" fontAlgn="base" hangingPunct="1">
        <a:lnSpc>
          <a:spcPct val="90000"/>
        </a:lnSpc>
        <a:spcBef>
          <a:spcPct val="0"/>
        </a:spcBef>
        <a:spcAft>
          <a:spcPct val="0"/>
        </a:spcAft>
        <a:defRPr sz="3200" b="1">
          <a:solidFill>
            <a:srgbClr val="708CA1"/>
          </a:solidFill>
          <a:latin typeface="Arial" charset="0"/>
        </a:defRPr>
      </a:lvl9pPr>
    </p:titleStyle>
    <p:body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hyperlink" Target="https://www.netacad.com/group/communities/community-home" TargetMode="External"/><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hyperlink" Target="https://www.netacad.com/group/communities/ccna-blo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1624384" y="800403"/>
            <a:ext cx="6788150" cy="1008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0" indent="0" algn="l" defTabSz="814388" rtl="0" eaLnBrk="0" fontAlgn="base" hangingPunct="0">
              <a:lnSpc>
                <a:spcPct val="90000"/>
              </a:lnSpc>
              <a:spcBef>
                <a:spcPct val="50000"/>
              </a:spcBef>
              <a:spcAft>
                <a:spcPct val="0"/>
              </a:spcAft>
              <a:buClr>
                <a:srgbClr val="708CA1"/>
              </a:buClr>
              <a:buFont typeface="Wingdings" pitchFamily="2" charset="2"/>
              <a:buNone/>
              <a:defRPr sz="2000" b="1">
                <a:solidFill>
                  <a:schemeClr val="bg2"/>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eaLnBrk="1" hangingPunct="1">
              <a:buFont typeface="Wingdings" charset="0"/>
              <a:buNone/>
            </a:pPr>
            <a:endParaRPr lang="en-US" kern="0" dirty="0">
              <a:latin typeface="Arial" charset="0"/>
            </a:endParaRPr>
          </a:p>
        </p:txBody>
      </p:sp>
      <p:sp>
        <p:nvSpPr>
          <p:cNvPr id="7" name="Rectangle 2"/>
          <p:cNvSpPr>
            <a:spLocks noGrp="1" noChangeArrowheads="1"/>
          </p:cNvSpPr>
          <p:nvPr>
            <p:ph type="ctrTitle"/>
          </p:nvPr>
        </p:nvSpPr>
        <p:spPr/>
        <p:txBody>
          <a:bodyPr/>
          <a:lstStyle/>
          <a:p>
            <a:pPr eaLnBrk="1" hangingPunct="1"/>
            <a:r>
              <a:rPr lang="en-US" sz="2400" dirty="0">
                <a:latin typeface="Arial" charset="0"/>
              </a:rPr>
              <a:t>Instructor Materials</a:t>
            </a:r>
            <a:br>
              <a:rPr lang="en-US" sz="2400" dirty="0">
                <a:latin typeface="Arial" charset="0"/>
              </a:rPr>
            </a:br>
            <a:r>
              <a:rPr lang="en-US" sz="2400" dirty="0">
                <a:latin typeface="Arial" charset="0"/>
              </a:rPr>
              <a:t>Chapter </a:t>
            </a:r>
            <a:r>
              <a:rPr lang="en-US" sz="2400" dirty="0" smtClean="0">
                <a:latin typeface="Arial" charset="0"/>
              </a:rPr>
              <a:t>5: Ethernet</a:t>
            </a:r>
            <a:endParaRPr lang="en-US" sz="2400" dirty="0">
              <a:solidFill>
                <a:srgbClr val="00B0F0"/>
              </a:solidFill>
              <a:latin typeface="Arial" charset="0"/>
            </a:endParaRPr>
          </a:p>
        </p:txBody>
      </p:sp>
      <p:sp>
        <p:nvSpPr>
          <p:cNvPr id="3" name="Subtitle 2"/>
          <p:cNvSpPr>
            <a:spLocks noGrp="1"/>
          </p:cNvSpPr>
          <p:nvPr>
            <p:ph type="subTitle" idx="1"/>
          </p:nvPr>
        </p:nvSpPr>
        <p:spPr>
          <a:xfrm>
            <a:off x="311150" y="4672012"/>
            <a:ext cx="4103688" cy="1061813"/>
          </a:xfrm>
        </p:spPr>
        <p:txBody>
          <a:bodyPr/>
          <a:lstStyle/>
          <a:p>
            <a:pPr eaLnBrk="1" hangingPunct="1"/>
            <a:r>
              <a:rPr lang="en-US" dirty="0">
                <a:latin typeface="Arial" charset="0"/>
              </a:rPr>
              <a:t>CCNA Routing and Switching</a:t>
            </a:r>
          </a:p>
          <a:p>
            <a:pPr eaLnBrk="1" hangingPunct="1"/>
            <a:r>
              <a:rPr lang="en-US" dirty="0">
                <a:latin typeface="Arial" charset="0"/>
              </a:rPr>
              <a:t>Introduction to Networks v6.0</a:t>
            </a:r>
          </a:p>
          <a:p>
            <a:endParaRPr lang="en-US" dirty="0"/>
          </a:p>
        </p:txBody>
      </p:sp>
    </p:spTree>
    <p:extLst>
      <p:ext uri="{BB962C8B-B14F-4D97-AF65-F5344CB8AC3E}">
        <p14:creationId xmlns:p14="http://schemas.microsoft.com/office/powerpoint/2010/main" val="2515264652"/>
      </p:ext>
    </p:extLst>
  </p:cSld>
  <p:clrMapOvr>
    <a:masterClrMapping/>
  </p:clrMapOvr>
  <p:transition>
    <p:wipe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3"/>
          <p:cNvSpPr txBox="1">
            <a:spLocks noChangeArrowheads="1"/>
          </p:cNvSpPr>
          <p:nvPr/>
        </p:nvSpPr>
        <p:spPr bwMode="auto">
          <a:xfrm>
            <a:off x="419672" y="354413"/>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smtClean="0">
                <a:solidFill>
                  <a:srgbClr val="708CA1"/>
                </a:solidFill>
                <a:latin typeface="+mj-lt"/>
                <a:ea typeface="+mj-ea"/>
                <a:cs typeface="+mj-cs"/>
              </a:rPr>
              <a:t>Chapter 5: </a:t>
            </a:r>
            <a:r>
              <a:rPr lang="en-US" sz="3200" b="1" kern="0" dirty="0">
                <a:solidFill>
                  <a:srgbClr val="708CA1"/>
                </a:solidFill>
                <a:latin typeface="+mj-lt"/>
                <a:ea typeface="+mj-ea"/>
                <a:cs typeface="+mj-cs"/>
              </a:rPr>
              <a:t>Best </a:t>
            </a:r>
            <a:r>
              <a:rPr lang="en-US" sz="3200" b="1" kern="0" dirty="0" smtClean="0">
                <a:solidFill>
                  <a:srgbClr val="708CA1"/>
                </a:solidFill>
                <a:latin typeface="+mj-lt"/>
                <a:ea typeface="+mj-ea"/>
                <a:cs typeface="+mj-cs"/>
              </a:rPr>
              <a:t>Practices (Cont.)</a:t>
            </a:r>
            <a:endParaRPr lang="en-US" sz="3200" b="1" kern="0" dirty="0">
              <a:solidFill>
                <a:srgbClr val="708CA1"/>
              </a:solidFill>
              <a:latin typeface="+mj-lt"/>
              <a:ea typeface="+mj-ea"/>
              <a:cs typeface="+mj-cs"/>
            </a:endParaRPr>
          </a:p>
        </p:txBody>
      </p:sp>
      <p:sp>
        <p:nvSpPr>
          <p:cNvPr id="5" name="Text Placeholder 2"/>
          <p:cNvSpPr txBox="1">
            <a:spLocks/>
          </p:cNvSpPr>
          <p:nvPr/>
        </p:nvSpPr>
        <p:spPr>
          <a:xfrm>
            <a:off x="419672" y="1344168"/>
            <a:ext cx="8327949" cy="4965192"/>
          </a:xfrm>
          <a:prstGeom prst="rect">
            <a:avLst/>
          </a:prstGeom>
        </p:spPr>
        <p:txBody>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r>
              <a:rPr lang="en-US" sz="2000" dirty="0"/>
              <a:t>Section 5.2</a:t>
            </a:r>
          </a:p>
          <a:p>
            <a:r>
              <a:rPr lang="en-US" sz="2000" dirty="0"/>
              <a:t>Encourage students to view the video demonstrations on switch Mac address tables (5.2.1.4 and 5.2.1.5).</a:t>
            </a:r>
          </a:p>
          <a:p>
            <a:r>
              <a:rPr lang="en-US" sz="2000" dirty="0"/>
              <a:t>Use the good interactive activity on page 5.2.1.6.</a:t>
            </a:r>
          </a:p>
          <a:p>
            <a:r>
              <a:rPr lang="en-US" sz="2000" dirty="0"/>
              <a:t>Section 5.3</a:t>
            </a:r>
          </a:p>
          <a:p>
            <a:r>
              <a:rPr lang="en-US" sz="2000" dirty="0"/>
              <a:t>It is important that students understand the ARP process. Recommend that students watch the videos in 5.3.2 on ARP. </a:t>
            </a:r>
          </a:p>
          <a:p>
            <a:r>
              <a:rPr lang="en-US" sz="2000" dirty="0"/>
              <a:t>Use Packet Tracer to demonstrate the ARP process in a local network and in a remote network (see lab 5.3.2.8).  </a:t>
            </a:r>
          </a:p>
          <a:p>
            <a:r>
              <a:rPr lang="en-US" sz="2000" dirty="0"/>
              <a:t>Describe how ARP entries age out of the ARP table.</a:t>
            </a:r>
          </a:p>
          <a:p>
            <a:r>
              <a:rPr lang="en-US" sz="2000" dirty="0"/>
              <a:t>View an overview of ARP at this web site: https://</a:t>
            </a:r>
            <a:r>
              <a:rPr lang="en-US" sz="2000" dirty="0" smtClean="0"/>
              <a:t>www.youtube.com/watch?v=hx9ZZivtzEE</a:t>
            </a:r>
            <a:endParaRPr lang="en-US" sz="2000" dirty="0"/>
          </a:p>
        </p:txBody>
      </p:sp>
    </p:spTree>
    <p:extLst>
      <p:ext uri="{BB962C8B-B14F-4D97-AF65-F5344CB8AC3E}">
        <p14:creationId xmlns:p14="http://schemas.microsoft.com/office/powerpoint/2010/main" val="1043817465"/>
      </p:ext>
    </p:extLst>
  </p:cSld>
  <p:clrMapOvr>
    <a:masterClrMapping/>
  </p:clrMapOvr>
  <p:transition>
    <p:wipe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Rectangle 33"/>
          <p:cNvSpPr>
            <a:spLocks noGrp="1" noChangeArrowheads="1"/>
          </p:cNvSpPr>
          <p:nvPr>
            <p:ph type="title" idx="4294967295"/>
          </p:nvPr>
        </p:nvSpPr>
        <p:spPr>
          <a:xfrm>
            <a:off x="395786" y="350288"/>
            <a:ext cx="8145462" cy="838200"/>
          </a:xfrm>
        </p:spPr>
        <p:txBody>
          <a:bodyPr/>
          <a:lstStyle/>
          <a:p>
            <a:pPr eaLnBrk="1" hangingPunct="1"/>
            <a:r>
              <a:rPr lang="en-US" dirty="0" smtClean="0"/>
              <a:t>Chapter 5: Additional Help</a:t>
            </a:r>
          </a:p>
        </p:txBody>
      </p:sp>
      <p:sp>
        <p:nvSpPr>
          <p:cNvPr id="20483" name="Rectangle 34"/>
          <p:cNvSpPr>
            <a:spLocks noGrp="1" noChangeArrowheads="1"/>
          </p:cNvSpPr>
          <p:nvPr>
            <p:ph type="body" idx="4294967295"/>
          </p:nvPr>
        </p:nvSpPr>
        <p:spPr>
          <a:xfrm>
            <a:off x="395786" y="1260910"/>
            <a:ext cx="8200528" cy="3571875"/>
          </a:xfrm>
        </p:spPr>
        <p:txBody>
          <a:bodyPr/>
          <a:lstStyle/>
          <a:p>
            <a:pPr>
              <a:lnSpc>
                <a:spcPct val="85000"/>
              </a:lnSpc>
              <a:spcBef>
                <a:spcPct val="30000"/>
              </a:spcBef>
              <a:spcAft>
                <a:spcPts val="1200"/>
              </a:spcAft>
              <a:defRPr/>
            </a:pPr>
            <a:r>
              <a:rPr lang="en-US" sz="2000" dirty="0"/>
              <a:t>For additional help with teaching strategies, including lesson plans, analogies for difficult concepts, and discussion topics, visit the CCNA Community at: </a:t>
            </a:r>
            <a:r>
              <a:rPr lang="en-US" sz="2000" dirty="0">
                <a:hlinkClick r:id="rId3"/>
              </a:rPr>
              <a:t>https://www.netacad.com/group/communities/community-home</a:t>
            </a:r>
            <a:endParaRPr lang="en-US" sz="2000" dirty="0"/>
          </a:p>
          <a:p>
            <a:pPr>
              <a:lnSpc>
                <a:spcPct val="85000"/>
              </a:lnSpc>
              <a:spcBef>
                <a:spcPct val="30000"/>
              </a:spcBef>
              <a:spcAft>
                <a:spcPts val="1200"/>
              </a:spcAft>
              <a:defRPr/>
            </a:pPr>
            <a:r>
              <a:rPr lang="en-US" sz="2000" dirty="0"/>
              <a:t>Best practices from around the world for teaching CCNA Routing and Switching. </a:t>
            </a:r>
            <a:r>
              <a:rPr lang="en-US" sz="2000" dirty="0">
                <a:hlinkClick r:id="rId4"/>
              </a:rPr>
              <a:t>https://www.netacad.com/group/communities/ccna-blog</a:t>
            </a:r>
            <a:endParaRPr lang="en-US" sz="2000" dirty="0"/>
          </a:p>
          <a:p>
            <a:pPr>
              <a:lnSpc>
                <a:spcPct val="85000"/>
              </a:lnSpc>
              <a:spcBef>
                <a:spcPct val="30000"/>
              </a:spcBef>
              <a:defRPr/>
            </a:pPr>
            <a:r>
              <a:rPr lang="en-US" sz="2000" dirty="0"/>
              <a:t>If you have lesson plans or resources that you would like to share, upload them to the CCNA Community in order to help other instructors.</a:t>
            </a:r>
          </a:p>
          <a:p>
            <a:r>
              <a:rPr lang="en-US" sz="2000" dirty="0"/>
              <a:t>Students can enroll in </a:t>
            </a:r>
            <a:r>
              <a:rPr lang="en-US" sz="2000" b="1" dirty="0"/>
              <a:t>Packet Tracer Know How 1: Packet Tracer 101 </a:t>
            </a:r>
            <a:r>
              <a:rPr lang="en-US" sz="2000" dirty="0"/>
              <a:t>(self-enroll</a:t>
            </a:r>
            <a:r>
              <a:rPr lang="en-US" sz="2000" dirty="0" smtClean="0"/>
              <a:t>)</a:t>
            </a:r>
          </a:p>
        </p:txBody>
      </p:sp>
    </p:spTree>
    <p:extLst>
      <p:ext uri="{BB962C8B-B14F-4D97-AF65-F5344CB8AC3E}">
        <p14:creationId xmlns:p14="http://schemas.microsoft.com/office/powerpoint/2010/main" val="1402589301"/>
      </p:ext>
    </p:extLst>
  </p:cSld>
  <p:clrMapOvr>
    <a:masterClrMapping/>
  </p:clrMapOvr>
  <p:transition>
    <p:wipe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Rectangle 70"/>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2124" tIns="41061" rIns="82124" bIns="41061" anchor="ctr"/>
          <a:lstStyle/>
          <a:p>
            <a:pPr algn="ctr" eaLnBrk="0" hangingPunct="0">
              <a:lnSpc>
                <a:spcPct val="90000"/>
              </a:lnSpc>
            </a:pPr>
            <a:endParaRPr lang="en-US" b="0"/>
          </a:p>
        </p:txBody>
      </p:sp>
      <p:pic>
        <p:nvPicPr>
          <p:cNvPr id="14339" name="Picture 100" descr="CNA_largo-onwhite"/>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508125" y="2741613"/>
            <a:ext cx="60975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39297878"/>
      </p:ext>
    </p:extLst>
  </p:cSld>
  <p:clrMapOvr>
    <a:masterClrMapping/>
  </p:clrMapOvr>
  <p:transition>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ChangeArrowheads="1"/>
          </p:cNvSpPr>
          <p:nvPr>
            <p:ph type="ctrTitle"/>
          </p:nvPr>
        </p:nvSpPr>
        <p:spPr>
          <a:xfrm>
            <a:off x="311150" y="2263775"/>
            <a:ext cx="3854450" cy="1481138"/>
          </a:xfrm>
        </p:spPr>
        <p:txBody>
          <a:bodyPr/>
          <a:lstStyle/>
          <a:p>
            <a:pPr eaLnBrk="1" hangingPunct="1"/>
            <a:r>
              <a:rPr lang="en-US" sz="2400" dirty="0" smtClean="0">
                <a:latin typeface="Arial" charset="0"/>
              </a:rPr>
              <a:t>Chapter 5: Ethernet</a:t>
            </a:r>
            <a:endParaRPr lang="en-US" sz="2400" dirty="0">
              <a:solidFill>
                <a:srgbClr val="00B0F0"/>
              </a:solidFill>
              <a:latin typeface="Arial" charset="0"/>
            </a:endParaRPr>
          </a:p>
        </p:txBody>
      </p:sp>
      <p:sp>
        <p:nvSpPr>
          <p:cNvPr id="7170" name="Rectangle 3"/>
          <p:cNvSpPr>
            <a:spLocks noGrp="1" noChangeArrowheads="1"/>
          </p:cNvSpPr>
          <p:nvPr>
            <p:ph type="subTitle" idx="1"/>
          </p:nvPr>
        </p:nvSpPr>
        <p:spPr>
          <a:xfrm>
            <a:off x="311150" y="4672013"/>
            <a:ext cx="6788150" cy="658812"/>
          </a:xfrm>
        </p:spPr>
        <p:txBody>
          <a:bodyPr/>
          <a:lstStyle/>
          <a:p>
            <a:pPr eaLnBrk="1" hangingPunct="1"/>
            <a:r>
              <a:rPr lang="en-US" dirty="0"/>
              <a:t>Introduction to Networks v6.0</a:t>
            </a:r>
            <a:endParaRPr lang="en-US" dirty="0">
              <a:solidFill>
                <a:srgbClr val="00B0F0"/>
              </a:solidFill>
              <a:latin typeface="Arial" charset="0"/>
            </a:endParaRPr>
          </a:p>
        </p:txBody>
      </p:sp>
    </p:spTree>
  </p:cSld>
  <p:clrMapOvr>
    <a:masterClrMapping/>
  </p:clrMapOvr>
  <p:transition>
    <p:wipe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idx="4294967295"/>
          </p:nvPr>
        </p:nvSpPr>
        <p:spPr>
          <a:xfrm>
            <a:off x="655638" y="350288"/>
            <a:ext cx="8145462" cy="838200"/>
          </a:xfrm>
        </p:spPr>
        <p:txBody>
          <a:bodyPr/>
          <a:lstStyle/>
          <a:p>
            <a:pPr eaLnBrk="1" hangingPunct="1"/>
            <a:r>
              <a:rPr lang="en-US" dirty="0" smtClean="0"/>
              <a:t>Chapter 5 - Sections &amp; Objectives</a:t>
            </a:r>
          </a:p>
        </p:txBody>
      </p:sp>
      <p:sp>
        <p:nvSpPr>
          <p:cNvPr id="4099" name="Rectangle 34"/>
          <p:cNvSpPr>
            <a:spLocks noGrp="1" noChangeArrowheads="1"/>
          </p:cNvSpPr>
          <p:nvPr>
            <p:ph type="body" idx="4294967295"/>
          </p:nvPr>
        </p:nvSpPr>
        <p:spPr>
          <a:xfrm>
            <a:off x="655638" y="1337482"/>
            <a:ext cx="7940675" cy="4743578"/>
          </a:xfrm>
        </p:spPr>
        <p:txBody>
          <a:bodyPr/>
          <a:lstStyle/>
          <a:p>
            <a:pPr marL="0" indent="0">
              <a:buNone/>
            </a:pPr>
            <a:r>
              <a:rPr lang="en-CA" sz="2000" dirty="0"/>
              <a:t>5</a:t>
            </a:r>
            <a:r>
              <a:rPr lang="en-CA" sz="2000" dirty="0" smtClean="0"/>
              <a:t>.1 Ethernet Protocol</a:t>
            </a:r>
          </a:p>
          <a:p>
            <a:pPr marL="625475" lvl="1" indent="-285750">
              <a:buFont typeface="Arial" panose="020B0604020202020204" pitchFamily="34" charset="0"/>
              <a:buChar char="•"/>
            </a:pPr>
            <a:r>
              <a:rPr lang="en-US" sz="1800" dirty="0"/>
              <a:t>Explain how the Ethernet sublayers are related to the frame fields.</a:t>
            </a:r>
          </a:p>
          <a:p>
            <a:pPr marL="625475" lvl="1" indent="-285750">
              <a:buFont typeface="Arial" panose="020B0604020202020204" pitchFamily="34" charset="0"/>
              <a:buChar char="•"/>
            </a:pPr>
            <a:r>
              <a:rPr lang="en-US" sz="1800" dirty="0"/>
              <a:t>Describe the Ethernet MAC address.</a:t>
            </a:r>
            <a:endParaRPr lang="en-US" sz="1600" dirty="0" smtClean="0"/>
          </a:p>
          <a:p>
            <a:pPr marL="1588" indent="0">
              <a:buNone/>
            </a:pPr>
            <a:r>
              <a:rPr lang="en-CA" sz="2000" dirty="0"/>
              <a:t>5</a:t>
            </a:r>
            <a:r>
              <a:rPr lang="en-CA" sz="2000" dirty="0" smtClean="0"/>
              <a:t>.2 LAN Switches</a:t>
            </a:r>
          </a:p>
          <a:p>
            <a:pPr marL="625475" lvl="1" indent="-285750">
              <a:buFont typeface="Arial" panose="020B0604020202020204" pitchFamily="34" charset="0"/>
              <a:buChar char="•"/>
            </a:pPr>
            <a:r>
              <a:rPr lang="en-US" sz="1600" dirty="0"/>
              <a:t>Explain how a switch operates.</a:t>
            </a:r>
          </a:p>
          <a:p>
            <a:pPr marL="625475" lvl="1" indent="-285750">
              <a:buFont typeface="Arial" panose="020B0604020202020204" pitchFamily="34" charset="0"/>
              <a:buChar char="•"/>
            </a:pPr>
            <a:r>
              <a:rPr lang="en-US" sz="1600" dirty="0"/>
              <a:t>Explain how a switch builds its MAC address table and forwards frames.</a:t>
            </a:r>
          </a:p>
          <a:p>
            <a:pPr marL="625475" lvl="1" indent="-285750">
              <a:buFont typeface="Arial" panose="020B0604020202020204" pitchFamily="34" charset="0"/>
              <a:buChar char="•"/>
            </a:pPr>
            <a:r>
              <a:rPr lang="en-US" sz="1600" dirty="0"/>
              <a:t>Describe switch forwarding methods.</a:t>
            </a:r>
          </a:p>
          <a:p>
            <a:pPr marL="625475" lvl="1" indent="-285750">
              <a:buFont typeface="Arial" panose="020B0604020202020204" pitchFamily="34" charset="0"/>
              <a:buChar char="•"/>
            </a:pPr>
            <a:r>
              <a:rPr lang="en-US" sz="1600" dirty="0"/>
              <a:t>Describe the types of port settings available for Layer 2 switches.</a:t>
            </a:r>
          </a:p>
          <a:p>
            <a:pPr marL="0" indent="0">
              <a:buNone/>
            </a:pPr>
            <a:r>
              <a:rPr lang="en-US" sz="2000" dirty="0"/>
              <a:t>5</a:t>
            </a:r>
            <a:r>
              <a:rPr lang="en-US" sz="2000" dirty="0" smtClean="0"/>
              <a:t>.3 Address Resolution Protocol</a:t>
            </a:r>
          </a:p>
          <a:p>
            <a:pPr marL="627063" lvl="1" indent="-285750">
              <a:buFont typeface="Arial" panose="020B0604020202020204" pitchFamily="34" charset="0"/>
              <a:buChar char="•"/>
            </a:pPr>
            <a:r>
              <a:rPr lang="en-US" sz="1800" dirty="0"/>
              <a:t>Compare the roles of the MAC address and the IP address.</a:t>
            </a:r>
          </a:p>
          <a:p>
            <a:pPr marL="627063" lvl="1" indent="-285750">
              <a:buFont typeface="Arial" panose="020B0604020202020204" pitchFamily="34" charset="0"/>
              <a:buChar char="•"/>
            </a:pPr>
            <a:r>
              <a:rPr lang="en-US" sz="1800" dirty="0"/>
              <a:t>Describe the purpose of ARP.</a:t>
            </a:r>
          </a:p>
          <a:p>
            <a:pPr marL="627063" lvl="1" indent="-285750">
              <a:buFont typeface="Arial" panose="020B0604020202020204" pitchFamily="34" charset="0"/>
              <a:buChar char="•"/>
            </a:pPr>
            <a:r>
              <a:rPr lang="en-US" sz="1800" dirty="0"/>
              <a:t>Explain how ARP requests impact network and host performance.</a:t>
            </a:r>
            <a:endParaRPr lang="en-US" sz="1600" dirty="0"/>
          </a:p>
        </p:txBody>
      </p:sp>
    </p:spTree>
    <p:extLst>
      <p:ext uri="{BB962C8B-B14F-4D97-AF65-F5344CB8AC3E}">
        <p14:creationId xmlns:p14="http://schemas.microsoft.com/office/powerpoint/2010/main" val="1065710895"/>
      </p:ext>
    </p:extLst>
  </p:cSld>
  <p:clrMapOvr>
    <a:masterClrMapping/>
  </p:clrMapOvr>
  <p:transition>
    <p:wipe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5</a:t>
            </a:r>
            <a:r>
              <a:rPr lang="en-US" sz="2400" dirty="0" smtClean="0"/>
              <a:t>.1  Ethernet Protocol</a:t>
            </a:r>
            <a:endParaRPr lang="en-US" sz="2400" dirty="0">
              <a:solidFill>
                <a:srgbClr val="00B0F0"/>
              </a:solidFill>
            </a:endParaRPr>
          </a:p>
        </p:txBody>
      </p:sp>
    </p:spTree>
    <p:extLst>
      <p:ext uri="{BB962C8B-B14F-4D97-AF65-F5344CB8AC3E}">
        <p14:creationId xmlns:p14="http://schemas.microsoft.com/office/powerpoint/2010/main" val="2753221210"/>
      </p:ext>
    </p:extLst>
  </p:cSld>
  <p:clrMapOvr>
    <a:masterClrMapping/>
  </p:clrMapOvr>
  <p:transition>
    <p:wipe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Ethernet Protocol</a:t>
            </a:r>
            <a:r>
              <a:rPr lang="en-US" dirty="0" smtClean="0">
                <a:latin typeface="Arial" charset="0"/>
              </a:rPr>
              <a:t/>
            </a:r>
            <a:br>
              <a:rPr lang="en-US" dirty="0" smtClean="0">
                <a:latin typeface="Arial" charset="0"/>
              </a:rPr>
            </a:br>
            <a:r>
              <a:rPr lang="en-US" dirty="0" smtClean="0">
                <a:latin typeface="Arial" charset="0"/>
              </a:rPr>
              <a:t>Ethernet Frame</a:t>
            </a:r>
            <a:endParaRPr lang="en-US" dirty="0">
              <a:solidFill>
                <a:srgbClr val="00B0F0"/>
              </a:solidFill>
              <a:latin typeface="Arial" charset="0"/>
            </a:endParaRPr>
          </a:p>
        </p:txBody>
      </p:sp>
      <p:sp>
        <p:nvSpPr>
          <p:cNvPr id="2" name="Content Placeholder 1"/>
          <p:cNvSpPr>
            <a:spLocks noGrp="1"/>
          </p:cNvSpPr>
          <p:nvPr>
            <p:ph idx="1"/>
          </p:nvPr>
        </p:nvSpPr>
        <p:spPr>
          <a:xfrm>
            <a:off x="213110" y="1232592"/>
            <a:ext cx="8752915" cy="5093780"/>
          </a:xfrm>
        </p:spPr>
        <p:txBody>
          <a:bodyPr/>
          <a:lstStyle/>
          <a:p>
            <a:r>
              <a:rPr lang="en-US" sz="2000" dirty="0" smtClean="0"/>
              <a:t>Ethernet Encapsulation</a:t>
            </a:r>
          </a:p>
          <a:p>
            <a:pPr lvl="1"/>
            <a:r>
              <a:rPr lang="en-US" sz="1600" dirty="0"/>
              <a:t>Ethernet operates in the data link layer and the physical </a:t>
            </a:r>
            <a:r>
              <a:rPr lang="en-US" sz="1600" dirty="0" smtClean="0"/>
              <a:t>layer.</a:t>
            </a:r>
          </a:p>
          <a:p>
            <a:pPr lvl="1"/>
            <a:r>
              <a:rPr lang="en-US" sz="1600" dirty="0"/>
              <a:t>Ethernet supports data bandwidths </a:t>
            </a:r>
            <a:r>
              <a:rPr lang="en-US" sz="1600" dirty="0" smtClean="0"/>
              <a:t>from 10Mbps through 100Gbps.</a:t>
            </a:r>
          </a:p>
          <a:p>
            <a:pPr lvl="1"/>
            <a:r>
              <a:rPr lang="en-US" sz="1600" dirty="0"/>
              <a:t>Ethernet standards define both the Layer 2 protocols and the Layer 1 technologies.</a:t>
            </a:r>
            <a:endParaRPr lang="en-US" sz="1600" dirty="0" smtClean="0"/>
          </a:p>
          <a:p>
            <a:r>
              <a:rPr lang="en-US" sz="2000" dirty="0" smtClean="0"/>
              <a:t>MAC Sublayer</a:t>
            </a:r>
          </a:p>
          <a:p>
            <a:pPr lvl="1"/>
            <a:r>
              <a:rPr lang="en-US" sz="1600" dirty="0"/>
              <a:t>MAC constitutes the lower sublayer of the data link layer</a:t>
            </a:r>
            <a:r>
              <a:rPr lang="en-US" sz="1600" dirty="0" smtClean="0"/>
              <a:t>.</a:t>
            </a:r>
          </a:p>
          <a:p>
            <a:pPr lvl="1"/>
            <a:r>
              <a:rPr lang="en-US" sz="1600" dirty="0" smtClean="0"/>
              <a:t>Responsible for Data encapsulation and Media access control.</a:t>
            </a:r>
          </a:p>
          <a:p>
            <a:r>
              <a:rPr lang="en-US" sz="2000" dirty="0" smtClean="0"/>
              <a:t>Ethernet Evolution</a:t>
            </a:r>
            <a:endParaRPr lang="en-US" sz="2000" dirty="0"/>
          </a:p>
          <a:p>
            <a:pPr lvl="1"/>
            <a:r>
              <a:rPr lang="en-US" sz="1600" dirty="0" smtClean="0"/>
              <a:t>Ethernet has been evolving since its creation in 1973.</a:t>
            </a:r>
          </a:p>
          <a:p>
            <a:pPr lvl="1"/>
            <a:r>
              <a:rPr lang="en-US" sz="1600" dirty="0"/>
              <a:t>The Ethernet frame structure adds headers and trailers around the Layer 3 PDU to encapsulate the message being </a:t>
            </a:r>
            <a:r>
              <a:rPr lang="en-US" sz="1600" dirty="0" smtClean="0"/>
              <a:t>sent</a:t>
            </a:r>
            <a:r>
              <a:rPr lang="en-US" sz="1600" dirty="0"/>
              <a:t>.</a:t>
            </a:r>
          </a:p>
          <a:p>
            <a:r>
              <a:rPr lang="en-US" sz="2000" dirty="0" smtClean="0"/>
              <a:t>Ethernet Frame Fields</a:t>
            </a:r>
            <a:endParaRPr lang="en-US" sz="2000" dirty="0"/>
          </a:p>
          <a:p>
            <a:pPr lvl="1"/>
            <a:r>
              <a:rPr lang="en-US" sz="1600" dirty="0"/>
              <a:t>The minimum Ethernet frame size is 64 bytes and the maximum is 1518 </a:t>
            </a:r>
            <a:r>
              <a:rPr lang="en-US" sz="1600" dirty="0" smtClean="0"/>
              <a:t>bytes.</a:t>
            </a:r>
          </a:p>
          <a:p>
            <a:pPr lvl="1"/>
            <a:r>
              <a:rPr lang="en-US" sz="1600" dirty="0" smtClean="0"/>
              <a:t>Frame smaller than </a:t>
            </a:r>
            <a:r>
              <a:rPr lang="en-US" sz="1600" dirty="0"/>
              <a:t>the minimum or greater than the </a:t>
            </a:r>
            <a:r>
              <a:rPr lang="en-US" sz="1600" dirty="0" smtClean="0"/>
              <a:t>maximum are dropped.</a:t>
            </a:r>
          </a:p>
          <a:p>
            <a:pPr lvl="1"/>
            <a:r>
              <a:rPr lang="en-US" sz="1600" dirty="0" smtClean="0"/>
              <a:t>Dropped </a:t>
            </a:r>
            <a:r>
              <a:rPr lang="en-US" sz="1600" dirty="0"/>
              <a:t>frames are likely to be the result of collisions or other unwanted signals and are therefore considered invalid.</a:t>
            </a:r>
          </a:p>
          <a:p>
            <a:endParaRPr lang="en-US" sz="2000" dirty="0" smtClean="0"/>
          </a:p>
        </p:txBody>
      </p:sp>
    </p:spTree>
    <p:extLst>
      <p:ext uri="{BB962C8B-B14F-4D97-AF65-F5344CB8AC3E}">
        <p14:creationId xmlns:p14="http://schemas.microsoft.com/office/powerpoint/2010/main" val="2700030874"/>
      </p:ext>
    </p:extLst>
  </p:cSld>
  <p:clrMapOvr>
    <a:masterClrMapping/>
  </p:clrMapOvr>
  <p:transition spd="med">
    <p:wipe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troduction to Networks - Google Chrome"/>
          <p:cNvPicPr>
            <a:picLocks noChangeAspect="1"/>
          </p:cNvPicPr>
          <p:nvPr/>
        </p:nvPicPr>
        <p:blipFill rotWithShape="1">
          <a:blip r:embed="rId3">
            <a:extLst>
              <a:ext uri="{28A0092B-C50C-407E-A947-70E740481C1C}">
                <a14:useLocalDpi xmlns:a14="http://schemas.microsoft.com/office/drawing/2010/main" val="0"/>
              </a:ext>
            </a:extLst>
          </a:blip>
          <a:srcRect l="14324" t="29206" r="38784" b="48585"/>
          <a:stretch/>
        </p:blipFill>
        <p:spPr>
          <a:xfrm>
            <a:off x="1044216" y="2622473"/>
            <a:ext cx="7356511" cy="2162432"/>
          </a:xfrm>
          <a:prstGeom prst="rect">
            <a:avLst/>
          </a:prstGeom>
        </p:spPr>
      </p:pic>
      <p:sp>
        <p:nvSpPr>
          <p:cNvPr id="21505" name="Rectangle 2"/>
          <p:cNvSpPr>
            <a:spLocks noGrp="1" noChangeArrowheads="1"/>
          </p:cNvSpPr>
          <p:nvPr>
            <p:ph type="title"/>
          </p:nvPr>
        </p:nvSpPr>
        <p:spPr/>
        <p:txBody>
          <a:bodyPr/>
          <a:lstStyle/>
          <a:p>
            <a:pPr eaLnBrk="1" hangingPunct="1"/>
            <a:r>
              <a:rPr lang="en-US" sz="1800" dirty="0" smtClean="0">
                <a:latin typeface="Arial" charset="0"/>
              </a:rPr>
              <a:t>Ethernet Protocol</a:t>
            </a:r>
            <a:r>
              <a:rPr lang="en-US" dirty="0" smtClean="0">
                <a:latin typeface="Arial" charset="0"/>
              </a:rPr>
              <a:t/>
            </a:r>
            <a:br>
              <a:rPr lang="en-US" dirty="0" smtClean="0">
                <a:latin typeface="Arial" charset="0"/>
              </a:rPr>
            </a:br>
            <a:r>
              <a:rPr lang="en-US" dirty="0" smtClean="0">
                <a:latin typeface="Arial" charset="0"/>
              </a:rPr>
              <a:t>Ethernet Frame (Cont.)</a:t>
            </a:r>
            <a:endParaRPr lang="en-US" dirty="0">
              <a:solidFill>
                <a:srgbClr val="00B0F0"/>
              </a:solidFill>
              <a:latin typeface="Arial" charset="0"/>
            </a:endParaRPr>
          </a:p>
        </p:txBody>
      </p:sp>
    </p:spTree>
    <p:extLst>
      <p:ext uri="{BB962C8B-B14F-4D97-AF65-F5344CB8AC3E}">
        <p14:creationId xmlns:p14="http://schemas.microsoft.com/office/powerpoint/2010/main" val="3813053678"/>
      </p:ext>
    </p:extLst>
  </p:cSld>
  <p:clrMapOvr>
    <a:masterClrMapping/>
  </p:clrMapOvr>
  <p:transition spd="med">
    <p:wipe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Ethernet Protocol</a:t>
            </a:r>
            <a:r>
              <a:rPr lang="en-US" dirty="0" smtClean="0">
                <a:latin typeface="Arial" charset="0"/>
              </a:rPr>
              <a:t/>
            </a:r>
            <a:br>
              <a:rPr lang="en-US" dirty="0" smtClean="0">
                <a:latin typeface="Arial" charset="0"/>
              </a:rPr>
            </a:br>
            <a:r>
              <a:rPr lang="en-US" dirty="0" smtClean="0">
                <a:latin typeface="Arial" charset="0"/>
              </a:rPr>
              <a:t>Ethernet MAC Addresses</a:t>
            </a:r>
            <a:endParaRPr lang="en-US" dirty="0">
              <a:solidFill>
                <a:srgbClr val="00B0F0"/>
              </a:solidFill>
              <a:latin typeface="Arial" charset="0"/>
            </a:endParaRPr>
          </a:p>
        </p:txBody>
      </p:sp>
      <p:sp>
        <p:nvSpPr>
          <p:cNvPr id="2" name="Content Placeholder 1"/>
          <p:cNvSpPr>
            <a:spLocks noGrp="1"/>
          </p:cNvSpPr>
          <p:nvPr>
            <p:ph idx="1"/>
          </p:nvPr>
        </p:nvSpPr>
        <p:spPr>
          <a:xfrm>
            <a:off x="213109" y="1232592"/>
            <a:ext cx="8752915" cy="5093780"/>
          </a:xfrm>
        </p:spPr>
        <p:txBody>
          <a:bodyPr/>
          <a:lstStyle/>
          <a:p>
            <a:r>
              <a:rPr lang="en-US" sz="2000" dirty="0" smtClean="0"/>
              <a:t>MAC Addresses and Hexadecimal</a:t>
            </a:r>
          </a:p>
          <a:p>
            <a:pPr lvl="1"/>
            <a:r>
              <a:rPr lang="en-US" sz="1600" dirty="0"/>
              <a:t>MAC address is </a:t>
            </a:r>
            <a:r>
              <a:rPr lang="en-US" sz="1600" dirty="0" smtClean="0"/>
              <a:t>48-bit long and expressed </a:t>
            </a:r>
            <a:r>
              <a:rPr lang="en-US" sz="1600" dirty="0"/>
              <a:t>as 12 hexadecimal digits</a:t>
            </a:r>
            <a:r>
              <a:rPr lang="en-US" sz="1600" dirty="0" smtClean="0"/>
              <a:t>.</a:t>
            </a:r>
          </a:p>
          <a:p>
            <a:r>
              <a:rPr lang="en-US" sz="2000" dirty="0" smtClean="0"/>
              <a:t>MAC Addresses: Ethernet Identity</a:t>
            </a:r>
            <a:endParaRPr lang="en-US" sz="1600" dirty="0"/>
          </a:p>
          <a:p>
            <a:pPr lvl="1"/>
            <a:r>
              <a:rPr lang="en-US" sz="1600" dirty="0"/>
              <a:t>IEEE requires a vendor to follow two simple rules:</a:t>
            </a:r>
          </a:p>
          <a:p>
            <a:pPr marL="571500" lvl="1" indent="-342900">
              <a:buFont typeface="+mj-lt"/>
              <a:buAutoNum type="arabicPeriod"/>
            </a:pPr>
            <a:r>
              <a:rPr lang="en-US" sz="1600" dirty="0"/>
              <a:t>Must use that vendor's assigned OUI as the first three bytes.</a:t>
            </a:r>
          </a:p>
          <a:p>
            <a:pPr marL="571500" lvl="1" indent="-342900">
              <a:buFont typeface="+mj-lt"/>
              <a:buAutoNum type="arabicPeriod"/>
            </a:pPr>
            <a:r>
              <a:rPr lang="en-US" sz="1600" dirty="0"/>
              <a:t>All MAC addresses with the same OUI must be assigned a unique value in the last three bytes</a:t>
            </a:r>
            <a:r>
              <a:rPr lang="en-US" sz="1600" dirty="0" smtClean="0"/>
              <a:t>.</a:t>
            </a:r>
          </a:p>
          <a:p>
            <a:r>
              <a:rPr lang="en-US" sz="2000" dirty="0" smtClean="0"/>
              <a:t>Frame Processing</a:t>
            </a:r>
          </a:p>
          <a:p>
            <a:pPr lvl="1"/>
            <a:r>
              <a:rPr lang="en-US" sz="1600" dirty="0"/>
              <a:t>The NIC </a:t>
            </a:r>
            <a:r>
              <a:rPr lang="en-US" sz="1600" dirty="0" smtClean="0"/>
              <a:t>compares the destination </a:t>
            </a:r>
            <a:r>
              <a:rPr lang="en-US" sz="1600" dirty="0"/>
              <a:t>MAC address in the frame </a:t>
            </a:r>
            <a:r>
              <a:rPr lang="en-US" sz="1600" dirty="0" smtClean="0"/>
              <a:t>with the </a:t>
            </a:r>
            <a:r>
              <a:rPr lang="en-US" sz="1600" dirty="0"/>
              <a:t>device’s physical MAC address stored in RAM.</a:t>
            </a:r>
          </a:p>
          <a:p>
            <a:pPr lvl="1"/>
            <a:r>
              <a:rPr lang="en-US" sz="1600" dirty="0" smtClean="0"/>
              <a:t>If </a:t>
            </a:r>
            <a:r>
              <a:rPr lang="en-US" sz="1600" dirty="0"/>
              <a:t>there is a match, </a:t>
            </a:r>
            <a:r>
              <a:rPr lang="en-US" sz="1600" dirty="0" smtClean="0"/>
              <a:t>the framed is passed up </a:t>
            </a:r>
            <a:r>
              <a:rPr lang="en-US" sz="1600" dirty="0"/>
              <a:t>the OSI </a:t>
            </a:r>
            <a:r>
              <a:rPr lang="en-US" sz="1600" dirty="0" smtClean="0"/>
              <a:t>layers.</a:t>
            </a:r>
          </a:p>
          <a:p>
            <a:pPr lvl="1"/>
            <a:r>
              <a:rPr lang="en-US" sz="1600" dirty="0"/>
              <a:t>If there is no match, the device discards the frame.</a:t>
            </a:r>
          </a:p>
          <a:p>
            <a:r>
              <a:rPr lang="en-US" sz="2000" dirty="0" smtClean="0"/>
              <a:t>MAC Address Representations</a:t>
            </a:r>
            <a:endParaRPr lang="en-US" sz="2000" dirty="0"/>
          </a:p>
          <a:p>
            <a:pPr lvl="1"/>
            <a:r>
              <a:rPr lang="en-US" sz="1600" dirty="0" smtClean="0"/>
              <a:t>MAC addresses can be represented with colons, dashes or dots and are case-insensitive.</a:t>
            </a:r>
          </a:p>
          <a:p>
            <a:pPr lvl="1"/>
            <a:r>
              <a:rPr lang="en-US" sz="1600" dirty="0" smtClean="0"/>
              <a:t>00-60-2F-3A-07-BC, 00:60:2F:3A:07:BC, 0060.2F3A.07BC and 00-60-2f-3a-07-bc are all valid representations of the same MAC address.</a:t>
            </a:r>
            <a:endParaRPr lang="en-US" sz="1600" dirty="0"/>
          </a:p>
          <a:p>
            <a:endParaRPr lang="en-US" sz="2000" dirty="0" smtClean="0"/>
          </a:p>
        </p:txBody>
      </p:sp>
    </p:spTree>
    <p:extLst>
      <p:ext uri="{BB962C8B-B14F-4D97-AF65-F5344CB8AC3E}">
        <p14:creationId xmlns:p14="http://schemas.microsoft.com/office/powerpoint/2010/main" val="2722201812"/>
      </p:ext>
    </p:extLst>
  </p:cSld>
  <p:clrMapOvr>
    <a:masterClrMapping/>
  </p:clrMapOvr>
  <p:transition spd="med">
    <p:wipe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eaLnBrk="1" hangingPunct="1"/>
            <a:r>
              <a:rPr lang="en-US" sz="1800" dirty="0" smtClean="0">
                <a:latin typeface="Arial" charset="0"/>
              </a:rPr>
              <a:t>Ethernet Protocol</a:t>
            </a:r>
            <a:r>
              <a:rPr lang="en-US" dirty="0" smtClean="0">
                <a:latin typeface="Arial" charset="0"/>
              </a:rPr>
              <a:t/>
            </a:r>
            <a:br>
              <a:rPr lang="en-US" dirty="0" smtClean="0">
                <a:latin typeface="Arial" charset="0"/>
              </a:rPr>
            </a:br>
            <a:r>
              <a:rPr lang="en-US" dirty="0" smtClean="0">
                <a:latin typeface="Arial" charset="0"/>
              </a:rPr>
              <a:t>Ethernet MAC Addresses (Cont.)</a:t>
            </a:r>
            <a:endParaRPr lang="en-US" dirty="0">
              <a:solidFill>
                <a:srgbClr val="00B0F0"/>
              </a:solidFill>
              <a:latin typeface="Arial" charset="0"/>
            </a:endParaRPr>
          </a:p>
        </p:txBody>
      </p:sp>
      <p:sp>
        <p:nvSpPr>
          <p:cNvPr id="2" name="Content Placeholder 1"/>
          <p:cNvSpPr>
            <a:spLocks noGrp="1"/>
          </p:cNvSpPr>
          <p:nvPr>
            <p:ph idx="1"/>
          </p:nvPr>
        </p:nvSpPr>
        <p:spPr>
          <a:xfrm>
            <a:off x="213109" y="1232592"/>
            <a:ext cx="8752915" cy="5093780"/>
          </a:xfrm>
        </p:spPr>
        <p:txBody>
          <a:bodyPr/>
          <a:lstStyle/>
          <a:p>
            <a:r>
              <a:rPr lang="en-US" sz="2000" dirty="0" smtClean="0"/>
              <a:t>Unicast MAC Address </a:t>
            </a:r>
          </a:p>
          <a:p>
            <a:pPr lvl="1"/>
            <a:r>
              <a:rPr lang="en-US" sz="1600" dirty="0" smtClean="0"/>
              <a:t>Unique </a:t>
            </a:r>
            <a:r>
              <a:rPr lang="en-US" sz="1600" dirty="0"/>
              <a:t>address used when a frame is sent from a single transmitting device to a single destination device</a:t>
            </a:r>
            <a:r>
              <a:rPr lang="en-US" sz="1600" dirty="0" smtClean="0"/>
              <a:t>.</a:t>
            </a:r>
            <a:endParaRPr lang="en-US" sz="1600" dirty="0"/>
          </a:p>
          <a:p>
            <a:pPr lvl="1"/>
            <a:r>
              <a:rPr lang="en-US" sz="1600" dirty="0" smtClean="0"/>
              <a:t>The source </a:t>
            </a:r>
            <a:r>
              <a:rPr lang="en-US" sz="1600" dirty="0"/>
              <a:t>MAC address must always be a unicast.</a:t>
            </a:r>
            <a:endParaRPr lang="en-US" sz="1600" dirty="0" smtClean="0"/>
          </a:p>
          <a:p>
            <a:r>
              <a:rPr lang="en-US" sz="2000" dirty="0" smtClean="0"/>
              <a:t>Broadcast MAC Address</a:t>
            </a:r>
          </a:p>
          <a:p>
            <a:pPr lvl="1"/>
            <a:r>
              <a:rPr lang="en-US" sz="1600" dirty="0" smtClean="0"/>
              <a:t>Used to address all nodes in the segment.</a:t>
            </a:r>
          </a:p>
          <a:p>
            <a:pPr lvl="1"/>
            <a:r>
              <a:rPr lang="en-US" sz="1600" dirty="0" smtClean="0"/>
              <a:t>The </a:t>
            </a:r>
            <a:r>
              <a:rPr lang="en-US" sz="1600" dirty="0"/>
              <a:t>destination MAC address is the </a:t>
            </a:r>
            <a:r>
              <a:rPr lang="en-US" sz="1600" dirty="0" smtClean="0"/>
              <a:t>address </a:t>
            </a:r>
            <a:r>
              <a:rPr lang="en-US" sz="1600" dirty="0"/>
              <a:t>of FF-FF-FF-FF-FF-FF in hexadecimal (48 ones in binary</a:t>
            </a:r>
            <a:r>
              <a:rPr lang="en-US" sz="1600" dirty="0" smtClean="0"/>
              <a:t>).</a:t>
            </a:r>
          </a:p>
          <a:p>
            <a:r>
              <a:rPr lang="en-US" sz="2000" dirty="0" smtClean="0"/>
              <a:t>Multicast MAC Address</a:t>
            </a:r>
          </a:p>
          <a:p>
            <a:pPr lvl="1"/>
            <a:r>
              <a:rPr lang="en-US" sz="1200" dirty="0" smtClean="0"/>
              <a:t>Used to address a group of nodes in the segment.</a:t>
            </a:r>
          </a:p>
          <a:p>
            <a:pPr lvl="1"/>
            <a:r>
              <a:rPr lang="en-US" sz="1200" dirty="0"/>
              <a:t>The multicast MAC address </a:t>
            </a:r>
            <a:r>
              <a:rPr lang="en-US" sz="1200" dirty="0" smtClean="0"/>
              <a:t>is </a:t>
            </a:r>
            <a:r>
              <a:rPr lang="en-US" sz="1200" dirty="0"/>
              <a:t>a special value that begins with 01-00-5E in </a:t>
            </a:r>
            <a:r>
              <a:rPr lang="en-US" sz="1200" dirty="0" smtClean="0"/>
              <a:t>hexadecimal.</a:t>
            </a:r>
          </a:p>
          <a:p>
            <a:pPr lvl="1"/>
            <a:r>
              <a:rPr lang="en-US" sz="1200" dirty="0" smtClean="0"/>
              <a:t>The </a:t>
            </a:r>
            <a:r>
              <a:rPr lang="en-US" sz="1200" dirty="0"/>
              <a:t>remaining portion of the multicast MAC address is created by converting the lower 23 bits of the IP multicast group address into 6 hexadecimal characters</a:t>
            </a:r>
            <a:r>
              <a:rPr lang="en-US" sz="1200" dirty="0" smtClean="0"/>
              <a:t>.</a:t>
            </a:r>
            <a:endParaRPr lang="en-US" sz="1200" dirty="0"/>
          </a:p>
          <a:p>
            <a:endParaRPr lang="en-US" sz="2000" dirty="0" smtClean="0"/>
          </a:p>
        </p:txBody>
      </p:sp>
      <p:pic>
        <p:nvPicPr>
          <p:cNvPr id="5" name="Picture 4"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4251" t="55373" r="40609" b="26519"/>
          <a:stretch/>
        </p:blipFill>
        <p:spPr>
          <a:xfrm>
            <a:off x="3993266" y="5200568"/>
            <a:ext cx="4972758" cy="1238052"/>
          </a:xfrm>
          <a:prstGeom prst="rect">
            <a:avLst/>
          </a:prstGeom>
        </p:spPr>
      </p:pic>
    </p:spTree>
    <p:extLst>
      <p:ext uri="{BB962C8B-B14F-4D97-AF65-F5344CB8AC3E}">
        <p14:creationId xmlns:p14="http://schemas.microsoft.com/office/powerpoint/2010/main" val="1372835055"/>
      </p:ext>
    </p:extLst>
  </p:cSld>
  <p:clrMapOvr>
    <a:masterClrMapping/>
  </p:clrMapOvr>
  <p:transition spd="med">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Rectangle 33"/>
          <p:cNvSpPr>
            <a:spLocks noGrp="1" noChangeArrowheads="1"/>
          </p:cNvSpPr>
          <p:nvPr>
            <p:ph type="title" idx="4294967295"/>
          </p:nvPr>
        </p:nvSpPr>
        <p:spPr>
          <a:xfrm>
            <a:off x="655638" y="609600"/>
            <a:ext cx="8145462" cy="838200"/>
          </a:xfrm>
        </p:spPr>
        <p:txBody>
          <a:bodyPr/>
          <a:lstStyle/>
          <a:p>
            <a:pPr eaLnBrk="1" hangingPunct="1"/>
            <a:r>
              <a:rPr lang="en-US" dirty="0">
                <a:latin typeface="Arial" charset="0"/>
              </a:rPr>
              <a:t>Instructor </a:t>
            </a:r>
            <a:r>
              <a:rPr lang="en-US" dirty="0" smtClean="0">
                <a:latin typeface="Arial" charset="0"/>
              </a:rPr>
              <a:t>Materials – Chapter 5 Planning Guide</a:t>
            </a:r>
            <a:endParaRPr lang="en-US" dirty="0" smtClean="0"/>
          </a:p>
        </p:txBody>
      </p:sp>
      <p:sp>
        <p:nvSpPr>
          <p:cNvPr id="4099" name="Rectangle 34"/>
          <p:cNvSpPr>
            <a:spLocks noGrp="1" noChangeArrowheads="1"/>
          </p:cNvSpPr>
          <p:nvPr>
            <p:ph type="body" idx="4294967295"/>
          </p:nvPr>
        </p:nvSpPr>
        <p:spPr>
          <a:xfrm>
            <a:off x="655638" y="1532586"/>
            <a:ext cx="7940675" cy="4539803"/>
          </a:xfrm>
        </p:spPr>
        <p:txBody>
          <a:bodyPr/>
          <a:lstStyle/>
          <a:p>
            <a:pPr marL="0" indent="0">
              <a:buNone/>
            </a:pPr>
            <a:r>
              <a:rPr lang="en-CA" dirty="0" smtClean="0"/>
              <a:t>This PowerPoint deck is divided in two parts:</a:t>
            </a:r>
          </a:p>
          <a:p>
            <a:pPr marL="457200" indent="-457200">
              <a:buFont typeface="+mj-lt"/>
              <a:buAutoNum type="arabicPeriod"/>
            </a:pPr>
            <a:r>
              <a:rPr lang="en-US" sz="2000" dirty="0" smtClean="0"/>
              <a:t>Instructor Planning Guide</a:t>
            </a:r>
            <a:endParaRPr lang="en-CA" sz="2000" dirty="0" smtClean="0"/>
          </a:p>
          <a:p>
            <a:pPr lvl="1">
              <a:buFont typeface="Wingdings" charset="2"/>
              <a:buChar char="§"/>
            </a:pPr>
            <a:r>
              <a:rPr lang="en-CA" sz="1600" dirty="0" smtClean="0"/>
              <a:t>Information to help you become familiar with the chapter</a:t>
            </a:r>
          </a:p>
          <a:p>
            <a:pPr lvl="1">
              <a:buFont typeface="Wingdings" charset="2"/>
              <a:buChar char="§"/>
            </a:pPr>
            <a:r>
              <a:rPr lang="en-CA" sz="1600" dirty="0" smtClean="0"/>
              <a:t>Teaching aids</a:t>
            </a:r>
          </a:p>
          <a:p>
            <a:pPr marL="457200" indent="-457200">
              <a:buFont typeface="+mj-lt"/>
              <a:buAutoNum type="arabicPeriod"/>
            </a:pPr>
            <a:r>
              <a:rPr lang="en-CA" sz="2000" dirty="0" smtClean="0"/>
              <a:t>Instructor </a:t>
            </a:r>
            <a:r>
              <a:rPr lang="en-CA" sz="2000" dirty="0"/>
              <a:t>Class Presentation</a:t>
            </a:r>
          </a:p>
          <a:p>
            <a:pPr lvl="1">
              <a:buFont typeface="Wingdings" charset="2"/>
              <a:buChar char="§"/>
            </a:pPr>
            <a:r>
              <a:rPr lang="en-CA" sz="1600" dirty="0"/>
              <a:t>Optional slides that </a:t>
            </a:r>
            <a:r>
              <a:rPr lang="en-CA" sz="1600" dirty="0" smtClean="0"/>
              <a:t>you </a:t>
            </a:r>
            <a:r>
              <a:rPr lang="en-CA" sz="1600" dirty="0"/>
              <a:t>can use </a:t>
            </a:r>
            <a:r>
              <a:rPr lang="en-CA" sz="1600" dirty="0" smtClean="0"/>
              <a:t>in the classroom</a:t>
            </a:r>
            <a:endParaRPr lang="en-CA" sz="1600" dirty="0"/>
          </a:p>
          <a:p>
            <a:pPr lvl="1">
              <a:buFont typeface="Wingdings" charset="2"/>
              <a:buChar char="§"/>
            </a:pPr>
            <a:r>
              <a:rPr lang="en-CA" sz="1600" dirty="0"/>
              <a:t>Begins on slide </a:t>
            </a:r>
            <a:r>
              <a:rPr lang="en-CA" sz="1600" dirty="0" smtClean="0"/>
              <a:t># 13</a:t>
            </a:r>
            <a:endParaRPr lang="en-CA" sz="1600" b="1" dirty="0">
              <a:solidFill>
                <a:srgbClr val="00B0F0"/>
              </a:solidFill>
            </a:endParaRPr>
          </a:p>
          <a:p>
            <a:pPr marL="0" indent="0">
              <a:buNone/>
            </a:pPr>
            <a:r>
              <a:rPr lang="en-CA" sz="2000" dirty="0" smtClean="0"/>
              <a:t>Note: Remove the Planning Guide from this presentation before sharing with anyone.</a:t>
            </a:r>
            <a:endParaRPr lang="en-CA" dirty="0" smtClean="0"/>
          </a:p>
        </p:txBody>
      </p:sp>
    </p:spTree>
    <p:extLst>
      <p:ext uri="{BB962C8B-B14F-4D97-AF65-F5344CB8AC3E}">
        <p14:creationId xmlns:p14="http://schemas.microsoft.com/office/powerpoint/2010/main" val="1045761936"/>
      </p:ext>
    </p:extLst>
  </p:cSld>
  <p:clrMapOvr>
    <a:masterClrMapping/>
  </p:clrMapOvr>
  <p:transition>
    <p:wipe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5</a:t>
            </a:r>
            <a:r>
              <a:rPr lang="en-US" sz="2400" dirty="0" smtClean="0"/>
              <a:t>.2  LAN Switches</a:t>
            </a:r>
            <a:endParaRPr lang="en-US" sz="2400" dirty="0">
              <a:solidFill>
                <a:srgbClr val="00B0F0"/>
              </a:solidFill>
            </a:endParaRPr>
          </a:p>
        </p:txBody>
      </p:sp>
    </p:spTree>
    <p:extLst>
      <p:ext uri="{BB962C8B-B14F-4D97-AF65-F5344CB8AC3E}">
        <p14:creationId xmlns:p14="http://schemas.microsoft.com/office/powerpoint/2010/main" val="1565692449"/>
      </p:ext>
    </p:extLst>
  </p:cSld>
  <p:clrMapOvr>
    <a:masterClrMapping/>
  </p:clrMapOvr>
  <p:transition>
    <p:wipe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2027" t="27711" r="36081" b="21917"/>
          <a:stretch/>
        </p:blipFill>
        <p:spPr>
          <a:xfrm>
            <a:off x="5661391" y="4294208"/>
            <a:ext cx="3304634" cy="1990846"/>
          </a:xfrm>
          <a:prstGeom prst="rect">
            <a:avLst/>
          </a:prstGeom>
        </p:spPr>
      </p:pic>
      <p:sp>
        <p:nvSpPr>
          <p:cNvPr id="21505" name="Rectangle 2"/>
          <p:cNvSpPr>
            <a:spLocks noGrp="1" noChangeArrowheads="1"/>
          </p:cNvSpPr>
          <p:nvPr>
            <p:ph type="title"/>
          </p:nvPr>
        </p:nvSpPr>
        <p:spPr/>
        <p:txBody>
          <a:bodyPr/>
          <a:lstStyle/>
          <a:p>
            <a:pPr eaLnBrk="1" hangingPunct="1"/>
            <a:r>
              <a:rPr lang="en-US" sz="1800" dirty="0" smtClean="0">
                <a:latin typeface="Arial" charset="0"/>
              </a:rPr>
              <a:t>LAN Switches</a:t>
            </a:r>
            <a:r>
              <a:rPr lang="en-US" dirty="0" smtClean="0">
                <a:latin typeface="Arial" charset="0"/>
              </a:rPr>
              <a:t/>
            </a:r>
            <a:br>
              <a:rPr lang="en-US" dirty="0" smtClean="0">
                <a:latin typeface="Arial" charset="0"/>
              </a:rPr>
            </a:br>
            <a:r>
              <a:rPr lang="en-US" dirty="0" smtClean="0">
                <a:latin typeface="Arial" charset="0"/>
              </a:rPr>
              <a:t>The MAC Address Table	</a:t>
            </a:r>
            <a:endParaRPr lang="en-US" dirty="0">
              <a:solidFill>
                <a:srgbClr val="00B0F0"/>
              </a:solidFill>
              <a:latin typeface="Arial" charset="0"/>
            </a:endParaRPr>
          </a:p>
        </p:txBody>
      </p:sp>
      <p:sp>
        <p:nvSpPr>
          <p:cNvPr id="2" name="Content Placeholder 1"/>
          <p:cNvSpPr>
            <a:spLocks noGrp="1"/>
          </p:cNvSpPr>
          <p:nvPr>
            <p:ph idx="1"/>
          </p:nvPr>
        </p:nvSpPr>
        <p:spPr>
          <a:xfrm>
            <a:off x="213110" y="1232592"/>
            <a:ext cx="5794152" cy="5093780"/>
          </a:xfrm>
        </p:spPr>
        <p:txBody>
          <a:bodyPr/>
          <a:lstStyle/>
          <a:p>
            <a:r>
              <a:rPr lang="en-US" sz="2000" dirty="0" smtClean="0"/>
              <a:t>Switch Fundamentals</a:t>
            </a:r>
          </a:p>
          <a:p>
            <a:pPr lvl="1"/>
            <a:r>
              <a:rPr lang="en-US" sz="1600" dirty="0"/>
              <a:t>An Ethernet Switch is a Layer 2 device.</a:t>
            </a:r>
          </a:p>
          <a:p>
            <a:pPr lvl="1"/>
            <a:r>
              <a:rPr lang="en-US" sz="1600" dirty="0"/>
              <a:t>It uses MAC addresses to make forwarding decisions.</a:t>
            </a:r>
          </a:p>
          <a:p>
            <a:pPr lvl="1"/>
            <a:r>
              <a:rPr lang="en-US" sz="1600" dirty="0"/>
              <a:t>The MAC address table is sometimes referred to as a content addressable memory (CAM) table.</a:t>
            </a:r>
            <a:endParaRPr lang="en-US" sz="1600" dirty="0" smtClean="0"/>
          </a:p>
          <a:p>
            <a:r>
              <a:rPr lang="en-US" sz="2000" dirty="0" smtClean="0"/>
              <a:t>Learning MAC Addresses</a:t>
            </a:r>
            <a:endParaRPr lang="en-US" sz="1600" dirty="0"/>
          </a:p>
          <a:p>
            <a:pPr lvl="1"/>
            <a:r>
              <a:rPr lang="en-US" sz="1600" dirty="0" smtClean="0"/>
              <a:t>Switches dynamically build the CAM by monitoring source MACs.</a:t>
            </a:r>
          </a:p>
          <a:p>
            <a:pPr lvl="1"/>
            <a:r>
              <a:rPr lang="en-US" sz="1600" dirty="0"/>
              <a:t>Every frame that enters a switch is checked for new </a:t>
            </a:r>
            <a:r>
              <a:rPr lang="en-US" sz="1600" dirty="0" smtClean="0"/>
              <a:t>addresses.</a:t>
            </a:r>
          </a:p>
          <a:p>
            <a:pPr lvl="1"/>
            <a:r>
              <a:rPr lang="en-US" sz="1600" dirty="0" smtClean="0"/>
              <a:t>The frame is forwarded based on the CAM.</a:t>
            </a:r>
          </a:p>
          <a:p>
            <a:r>
              <a:rPr lang="en-US" sz="2000" dirty="0" smtClean="0"/>
              <a:t>Filtering Frames</a:t>
            </a:r>
          </a:p>
          <a:p>
            <a:pPr lvl="1"/>
            <a:r>
              <a:rPr lang="en-US" sz="1600" dirty="0" smtClean="0"/>
              <a:t>Since the switch knows where to find a specific MAC address, it can filter the frames to that port only.</a:t>
            </a:r>
          </a:p>
          <a:p>
            <a:pPr lvl="1"/>
            <a:r>
              <a:rPr lang="en-US" sz="1600" dirty="0" smtClean="0"/>
              <a:t>Filtering is not done is the destination MAC is not present in the CAM.</a:t>
            </a:r>
            <a:endParaRPr lang="en-US" sz="1600" dirty="0"/>
          </a:p>
          <a:p>
            <a:endParaRPr lang="en-US" sz="2000" dirty="0" smtClean="0"/>
          </a:p>
        </p:txBody>
      </p:sp>
    </p:spTree>
    <p:extLst>
      <p:ext uri="{BB962C8B-B14F-4D97-AF65-F5344CB8AC3E}">
        <p14:creationId xmlns:p14="http://schemas.microsoft.com/office/powerpoint/2010/main" val="102051673"/>
      </p:ext>
    </p:extLst>
  </p:cSld>
  <p:clrMapOvr>
    <a:masterClrMapping/>
  </p:clrMapOvr>
  <p:transition spd="med">
    <p:wipe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3784" t="28771" r="38243" b="28336"/>
          <a:stretch/>
        </p:blipFill>
        <p:spPr>
          <a:xfrm>
            <a:off x="4790094" y="4009025"/>
            <a:ext cx="4175930" cy="2317347"/>
          </a:xfrm>
          <a:prstGeom prst="rect">
            <a:avLst/>
          </a:prstGeom>
        </p:spPr>
      </p:pic>
      <p:sp>
        <p:nvSpPr>
          <p:cNvPr id="21505" name="Rectangle 2"/>
          <p:cNvSpPr>
            <a:spLocks noGrp="1" noChangeArrowheads="1"/>
          </p:cNvSpPr>
          <p:nvPr>
            <p:ph type="title"/>
          </p:nvPr>
        </p:nvSpPr>
        <p:spPr/>
        <p:txBody>
          <a:bodyPr/>
          <a:lstStyle/>
          <a:p>
            <a:pPr eaLnBrk="1" hangingPunct="1"/>
            <a:r>
              <a:rPr lang="en-US" sz="1800" dirty="0" smtClean="0">
                <a:latin typeface="Arial" charset="0"/>
              </a:rPr>
              <a:t>LAN Switches</a:t>
            </a:r>
            <a:r>
              <a:rPr lang="en-US" dirty="0" smtClean="0">
                <a:latin typeface="Arial" charset="0"/>
              </a:rPr>
              <a:t/>
            </a:r>
            <a:br>
              <a:rPr lang="en-US" dirty="0" smtClean="0">
                <a:latin typeface="Arial" charset="0"/>
              </a:rPr>
            </a:br>
            <a:r>
              <a:rPr lang="en-US" dirty="0">
                <a:latin typeface="Arial" charset="0"/>
              </a:rPr>
              <a:t>Switch Forwarding Methods</a:t>
            </a:r>
            <a:endParaRPr lang="en-US" dirty="0">
              <a:solidFill>
                <a:srgbClr val="00B0F0"/>
              </a:solidFill>
              <a:latin typeface="Arial" charset="0"/>
            </a:endParaRPr>
          </a:p>
        </p:txBody>
      </p:sp>
      <p:sp>
        <p:nvSpPr>
          <p:cNvPr id="2" name="Content Placeholder 1"/>
          <p:cNvSpPr>
            <a:spLocks noGrp="1"/>
          </p:cNvSpPr>
          <p:nvPr>
            <p:ph idx="1"/>
          </p:nvPr>
        </p:nvSpPr>
        <p:spPr>
          <a:xfrm>
            <a:off x="213109" y="1232592"/>
            <a:ext cx="8752915" cy="5093780"/>
          </a:xfrm>
        </p:spPr>
        <p:txBody>
          <a:bodyPr/>
          <a:lstStyle/>
          <a:p>
            <a:r>
              <a:rPr lang="en-US" sz="2000" dirty="0" smtClean="0"/>
              <a:t>Frame Forwarding Methods on Cisco Switches</a:t>
            </a:r>
          </a:p>
          <a:p>
            <a:pPr lvl="1"/>
            <a:r>
              <a:rPr lang="en-US" sz="1600" dirty="0" smtClean="0"/>
              <a:t>Store-And-Forward</a:t>
            </a:r>
          </a:p>
          <a:p>
            <a:pPr lvl="1"/>
            <a:r>
              <a:rPr lang="en-US" sz="1600" dirty="0" smtClean="0"/>
              <a:t>Cut-Through</a:t>
            </a:r>
          </a:p>
          <a:p>
            <a:r>
              <a:rPr lang="en-US" sz="2000" dirty="0" smtClean="0"/>
              <a:t>Cut-Through Switching</a:t>
            </a:r>
            <a:endParaRPr lang="en-US" sz="1600" dirty="0"/>
          </a:p>
          <a:p>
            <a:pPr lvl="1"/>
            <a:r>
              <a:rPr lang="en-US" sz="1600" dirty="0"/>
              <a:t>Fast-forward </a:t>
            </a:r>
            <a:r>
              <a:rPr lang="en-US" sz="1600" dirty="0" smtClean="0"/>
              <a:t>switching</a:t>
            </a:r>
            <a:endParaRPr lang="en-US" sz="1600" dirty="0"/>
          </a:p>
          <a:p>
            <a:pPr marL="971550" lvl="2" indent="-285750">
              <a:buFont typeface="Arial" panose="020B0604020202020204" pitchFamily="34" charset="0"/>
              <a:buChar char="•"/>
            </a:pPr>
            <a:r>
              <a:rPr lang="en-US" sz="1600" dirty="0"/>
              <a:t>Lowest level of latency immediately forwards a packet after reading the destination address.</a:t>
            </a:r>
          </a:p>
          <a:p>
            <a:pPr marL="971550" lvl="2" indent="-285750">
              <a:buFont typeface="Arial" panose="020B0604020202020204" pitchFamily="34" charset="0"/>
              <a:buChar char="•"/>
            </a:pPr>
            <a:r>
              <a:rPr lang="en-US" sz="1600" dirty="0"/>
              <a:t>Typical cut-through method of switching.</a:t>
            </a:r>
          </a:p>
          <a:p>
            <a:pPr lvl="1"/>
            <a:r>
              <a:rPr lang="en-US" sz="1600" dirty="0"/>
              <a:t>Fragment-free </a:t>
            </a:r>
            <a:r>
              <a:rPr lang="en-US" sz="1600" dirty="0" smtClean="0"/>
              <a:t>switching</a:t>
            </a:r>
            <a:endParaRPr lang="en-US" sz="1600" dirty="0"/>
          </a:p>
          <a:p>
            <a:pPr marL="971550" lvl="2" indent="-285750">
              <a:buFont typeface="Arial" panose="020B0604020202020204" pitchFamily="34" charset="0"/>
              <a:buChar char="•"/>
            </a:pPr>
            <a:r>
              <a:rPr lang="en-US" sz="1600" dirty="0"/>
              <a:t>Switch stores the first 64 bytes of the</a:t>
            </a:r>
            <a:br>
              <a:rPr lang="en-US" sz="1600" dirty="0"/>
            </a:br>
            <a:r>
              <a:rPr lang="en-US" sz="1600" dirty="0"/>
              <a:t>frame before forwarding.</a:t>
            </a:r>
          </a:p>
          <a:p>
            <a:pPr marL="971550" lvl="2" indent="-285750">
              <a:buFont typeface="Arial" panose="020B0604020202020204" pitchFamily="34" charset="0"/>
              <a:buChar char="•"/>
            </a:pPr>
            <a:r>
              <a:rPr lang="en-US" sz="1600" dirty="0"/>
              <a:t>Most network errors and collisions</a:t>
            </a:r>
            <a:br>
              <a:rPr lang="en-US" sz="1600" dirty="0"/>
            </a:br>
            <a:r>
              <a:rPr lang="en-US" sz="1600" dirty="0"/>
              <a:t>occur during the first 64 bytes.</a:t>
            </a:r>
            <a:endParaRPr lang="en-US" sz="1600" dirty="0" smtClean="0"/>
          </a:p>
          <a:p>
            <a:r>
              <a:rPr lang="en-US" sz="2000" dirty="0" smtClean="0"/>
              <a:t>Memory Buffering on Switches</a:t>
            </a:r>
            <a:endParaRPr lang="en-US" sz="1600" dirty="0" smtClean="0"/>
          </a:p>
          <a:p>
            <a:pPr lvl="1"/>
            <a:r>
              <a:rPr lang="en-US" sz="1600" dirty="0" smtClean="0"/>
              <a:t>Port-based memory</a:t>
            </a:r>
          </a:p>
          <a:p>
            <a:pPr lvl="1"/>
            <a:r>
              <a:rPr lang="en-US" sz="1600" dirty="0" smtClean="0"/>
              <a:t>Share memory</a:t>
            </a:r>
          </a:p>
          <a:p>
            <a:endParaRPr lang="en-US" sz="2000" dirty="0" smtClean="0"/>
          </a:p>
        </p:txBody>
      </p:sp>
    </p:spTree>
    <p:extLst>
      <p:ext uri="{BB962C8B-B14F-4D97-AF65-F5344CB8AC3E}">
        <p14:creationId xmlns:p14="http://schemas.microsoft.com/office/powerpoint/2010/main" val="3723172220"/>
      </p:ext>
    </p:extLst>
  </p:cSld>
  <p:clrMapOvr>
    <a:masterClrMapping/>
  </p:clrMapOvr>
  <p:transition spd="med">
    <p:wipe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7027" t="32474" r="42162" b="20931"/>
          <a:stretch/>
        </p:blipFill>
        <p:spPr>
          <a:xfrm>
            <a:off x="4840454" y="3402957"/>
            <a:ext cx="4125569" cy="2923415"/>
          </a:xfrm>
          <a:prstGeom prst="rect">
            <a:avLst/>
          </a:prstGeom>
        </p:spPr>
      </p:pic>
      <p:sp>
        <p:nvSpPr>
          <p:cNvPr id="21505" name="Rectangle 2"/>
          <p:cNvSpPr>
            <a:spLocks noGrp="1" noChangeArrowheads="1"/>
          </p:cNvSpPr>
          <p:nvPr>
            <p:ph type="title"/>
          </p:nvPr>
        </p:nvSpPr>
        <p:spPr/>
        <p:txBody>
          <a:bodyPr/>
          <a:lstStyle/>
          <a:p>
            <a:pPr eaLnBrk="1" hangingPunct="1"/>
            <a:r>
              <a:rPr lang="en-US" sz="1800" dirty="0" smtClean="0">
                <a:latin typeface="Arial" charset="0"/>
              </a:rPr>
              <a:t>LAN Switches</a:t>
            </a:r>
            <a:r>
              <a:rPr lang="en-US" dirty="0" smtClean="0">
                <a:latin typeface="Arial" charset="0"/>
              </a:rPr>
              <a:t/>
            </a:r>
            <a:br>
              <a:rPr lang="en-US" dirty="0" smtClean="0">
                <a:latin typeface="Arial" charset="0"/>
              </a:rPr>
            </a:br>
            <a:r>
              <a:rPr lang="en-US" dirty="0">
                <a:latin typeface="Arial" charset="0"/>
              </a:rPr>
              <a:t>Switch Port Settings</a:t>
            </a:r>
            <a:endParaRPr lang="en-US" dirty="0">
              <a:solidFill>
                <a:srgbClr val="00B0F0"/>
              </a:solidFill>
              <a:latin typeface="Arial" charset="0"/>
            </a:endParaRPr>
          </a:p>
        </p:txBody>
      </p:sp>
      <p:sp>
        <p:nvSpPr>
          <p:cNvPr id="2" name="Content Placeholder 1"/>
          <p:cNvSpPr>
            <a:spLocks noGrp="1"/>
          </p:cNvSpPr>
          <p:nvPr>
            <p:ph idx="1"/>
          </p:nvPr>
        </p:nvSpPr>
        <p:spPr>
          <a:xfrm>
            <a:off x="213109" y="1232592"/>
            <a:ext cx="5377463" cy="5093780"/>
          </a:xfrm>
        </p:spPr>
        <p:txBody>
          <a:bodyPr/>
          <a:lstStyle/>
          <a:p>
            <a:r>
              <a:rPr lang="en-US" sz="2000" dirty="0" smtClean="0"/>
              <a:t>Duplex and Speed Settings</a:t>
            </a:r>
          </a:p>
          <a:p>
            <a:pPr lvl="1"/>
            <a:r>
              <a:rPr lang="en-US" sz="1600" dirty="0"/>
              <a:t>Full-duplex – Both ends of the connection can send and receive simultaneously.</a:t>
            </a:r>
          </a:p>
          <a:p>
            <a:pPr lvl="1"/>
            <a:r>
              <a:rPr lang="en-US" sz="1600" dirty="0"/>
              <a:t>Half-duplex – Only one end of the connection can send at a time</a:t>
            </a:r>
            <a:r>
              <a:rPr lang="en-US" sz="1600" dirty="0" smtClean="0"/>
              <a:t>.</a:t>
            </a:r>
          </a:p>
          <a:p>
            <a:pPr lvl="1"/>
            <a:r>
              <a:rPr lang="en-US" sz="1600" dirty="0"/>
              <a:t>A common cause of performance issues on </a:t>
            </a:r>
            <a:r>
              <a:rPr lang="en-US" sz="1600" dirty="0" smtClean="0"/>
              <a:t>Ethernet </a:t>
            </a:r>
            <a:r>
              <a:rPr lang="en-US" sz="1600" dirty="0"/>
              <a:t>links is when one port on the link operates at half-duplex and the other on full-duplex.</a:t>
            </a:r>
            <a:endParaRPr lang="en-US" sz="1600" dirty="0" smtClean="0"/>
          </a:p>
          <a:p>
            <a:r>
              <a:rPr lang="en-US" sz="2000" dirty="0" smtClean="0"/>
              <a:t>Auto-MDX</a:t>
            </a:r>
            <a:endParaRPr lang="en-US" sz="1600" dirty="0"/>
          </a:p>
          <a:p>
            <a:pPr lvl="1"/>
            <a:r>
              <a:rPr lang="en-US" sz="1600" dirty="0" smtClean="0"/>
              <a:t>Detects the type of connection required and configures the interface accordingly.</a:t>
            </a:r>
          </a:p>
          <a:p>
            <a:pPr lvl="1"/>
            <a:r>
              <a:rPr lang="en-US" sz="1600" dirty="0" smtClean="0"/>
              <a:t>Helps reducing configuration errors.</a:t>
            </a:r>
            <a:endParaRPr lang="en-US" sz="1600" dirty="0"/>
          </a:p>
          <a:p>
            <a:endParaRPr lang="en-US" sz="2000" dirty="0" smtClean="0"/>
          </a:p>
        </p:txBody>
      </p:sp>
    </p:spTree>
    <p:extLst>
      <p:ext uri="{BB962C8B-B14F-4D97-AF65-F5344CB8AC3E}">
        <p14:creationId xmlns:p14="http://schemas.microsoft.com/office/powerpoint/2010/main" val="1235850625"/>
      </p:ext>
    </p:extLst>
  </p:cSld>
  <p:clrMapOvr>
    <a:masterClrMapping/>
  </p:clrMapOvr>
  <p:transition spd="med">
    <p:wipe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5</a:t>
            </a:r>
            <a:r>
              <a:rPr lang="en-US" sz="2400" dirty="0" smtClean="0"/>
              <a:t>.3 Address Resolution Protocol</a:t>
            </a:r>
            <a:endParaRPr lang="en-US" sz="2400" dirty="0">
              <a:solidFill>
                <a:srgbClr val="00B0F0"/>
              </a:solidFill>
            </a:endParaRPr>
          </a:p>
        </p:txBody>
      </p:sp>
    </p:spTree>
    <p:extLst>
      <p:ext uri="{BB962C8B-B14F-4D97-AF65-F5344CB8AC3E}">
        <p14:creationId xmlns:p14="http://schemas.microsoft.com/office/powerpoint/2010/main" val="1085013060"/>
      </p:ext>
    </p:extLst>
  </p:cSld>
  <p:clrMapOvr>
    <a:masterClrMapping/>
  </p:clrMapOvr>
  <p:transition>
    <p:wipe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4460" t="22457" r="40946" b="27900"/>
          <a:stretch/>
        </p:blipFill>
        <p:spPr>
          <a:xfrm>
            <a:off x="4875834" y="3414532"/>
            <a:ext cx="4252710" cy="2938236"/>
          </a:xfrm>
          <a:prstGeom prst="rect">
            <a:avLst/>
          </a:prstGeom>
        </p:spPr>
      </p:pic>
      <p:sp>
        <p:nvSpPr>
          <p:cNvPr id="21505" name="Rectangle 2"/>
          <p:cNvSpPr>
            <a:spLocks noGrp="1" noChangeArrowheads="1"/>
          </p:cNvSpPr>
          <p:nvPr>
            <p:ph type="title"/>
          </p:nvPr>
        </p:nvSpPr>
        <p:spPr/>
        <p:txBody>
          <a:bodyPr/>
          <a:lstStyle/>
          <a:p>
            <a:pPr eaLnBrk="1" hangingPunct="1"/>
            <a:r>
              <a:rPr lang="en-US" sz="1800" dirty="0">
                <a:latin typeface="Arial" charset="0"/>
              </a:rPr>
              <a:t>Address Resolution Protocol</a:t>
            </a:r>
            <a:r>
              <a:rPr lang="en-US" dirty="0" smtClean="0">
                <a:latin typeface="Arial" charset="0"/>
              </a:rPr>
              <a:t/>
            </a:r>
            <a:br>
              <a:rPr lang="en-US" dirty="0" smtClean="0">
                <a:latin typeface="Arial" charset="0"/>
              </a:rPr>
            </a:br>
            <a:r>
              <a:rPr lang="en-US" dirty="0">
                <a:latin typeface="Arial" charset="0"/>
              </a:rPr>
              <a:t>MAC and IP</a:t>
            </a:r>
            <a:endParaRPr lang="en-US" dirty="0">
              <a:solidFill>
                <a:srgbClr val="00B0F0"/>
              </a:solidFill>
              <a:latin typeface="Arial" charset="0"/>
            </a:endParaRPr>
          </a:p>
        </p:txBody>
      </p:sp>
      <p:sp>
        <p:nvSpPr>
          <p:cNvPr id="2" name="Content Placeholder 1"/>
          <p:cNvSpPr>
            <a:spLocks noGrp="1"/>
          </p:cNvSpPr>
          <p:nvPr>
            <p:ph idx="1"/>
          </p:nvPr>
        </p:nvSpPr>
        <p:spPr>
          <a:xfrm>
            <a:off x="213110" y="1232592"/>
            <a:ext cx="5226991" cy="5093780"/>
          </a:xfrm>
        </p:spPr>
        <p:txBody>
          <a:bodyPr/>
          <a:lstStyle/>
          <a:p>
            <a:r>
              <a:rPr lang="en-US" sz="2000" dirty="0" smtClean="0"/>
              <a:t>The combination of MAC and IP facilitate the End-to-End communication.</a:t>
            </a:r>
          </a:p>
          <a:p>
            <a:r>
              <a:rPr lang="en-US" sz="2000" dirty="0" smtClean="0"/>
              <a:t>Layer 2 addresses are used to move the frame within the local network</a:t>
            </a:r>
          </a:p>
          <a:p>
            <a:r>
              <a:rPr lang="en-US" sz="2000" dirty="0" smtClean="0"/>
              <a:t>Layer 3 addresses are used to move the packets through remote networks.</a:t>
            </a:r>
          </a:p>
          <a:p>
            <a:r>
              <a:rPr lang="en-US" sz="2000" dirty="0" smtClean="0"/>
              <a:t>Destination on Same Network</a:t>
            </a:r>
          </a:p>
          <a:p>
            <a:pPr lvl="1"/>
            <a:r>
              <a:rPr lang="en-US" sz="1600" dirty="0"/>
              <a:t>Physical address </a:t>
            </a:r>
            <a:r>
              <a:rPr lang="en-US" sz="1600" dirty="0" smtClean="0"/>
              <a:t>(MAC address) is used </a:t>
            </a:r>
            <a:r>
              <a:rPr lang="en-US" sz="1600" dirty="0"/>
              <a:t>for Ethernet NIC to Ethernet NIC communications on the same network</a:t>
            </a:r>
            <a:r>
              <a:rPr lang="en-US" sz="1600" dirty="0" smtClean="0"/>
              <a:t>.</a:t>
            </a:r>
            <a:endParaRPr lang="en-US" sz="1600" dirty="0"/>
          </a:p>
          <a:p>
            <a:r>
              <a:rPr lang="en-US" sz="2000" dirty="0" smtClean="0"/>
              <a:t>Destination </a:t>
            </a:r>
            <a:r>
              <a:rPr lang="en-US" sz="2000" dirty="0"/>
              <a:t>on </a:t>
            </a:r>
            <a:r>
              <a:rPr lang="en-US" sz="2000" dirty="0" smtClean="0"/>
              <a:t>Remote </a:t>
            </a:r>
            <a:r>
              <a:rPr lang="en-US" sz="2000" dirty="0"/>
              <a:t>Network</a:t>
            </a:r>
            <a:endParaRPr lang="en-US" sz="1600" dirty="0"/>
          </a:p>
          <a:p>
            <a:pPr lvl="1"/>
            <a:r>
              <a:rPr lang="en-US" sz="1600" dirty="0"/>
              <a:t>Logical address </a:t>
            </a:r>
            <a:r>
              <a:rPr lang="en-US" sz="1600" dirty="0" smtClean="0"/>
              <a:t>(IP </a:t>
            </a:r>
            <a:r>
              <a:rPr lang="en-US" sz="1600" dirty="0"/>
              <a:t>address) </a:t>
            </a:r>
            <a:r>
              <a:rPr lang="en-US" sz="1600" dirty="0" smtClean="0"/>
              <a:t>is used </a:t>
            </a:r>
            <a:r>
              <a:rPr lang="en-US" sz="1600" dirty="0"/>
              <a:t>to send the packet from the </a:t>
            </a:r>
            <a:r>
              <a:rPr lang="en-US" sz="1600" dirty="0" smtClean="0"/>
              <a:t>original source </a:t>
            </a:r>
            <a:r>
              <a:rPr lang="en-US" sz="1600" dirty="0"/>
              <a:t>to the final destination.</a:t>
            </a:r>
          </a:p>
          <a:p>
            <a:endParaRPr lang="en-US" sz="2000" dirty="0" smtClean="0"/>
          </a:p>
        </p:txBody>
      </p:sp>
    </p:spTree>
    <p:extLst>
      <p:ext uri="{BB962C8B-B14F-4D97-AF65-F5344CB8AC3E}">
        <p14:creationId xmlns:p14="http://schemas.microsoft.com/office/powerpoint/2010/main" val="1853988860"/>
      </p:ext>
    </p:extLst>
  </p:cSld>
  <p:clrMapOvr>
    <a:masterClrMapping/>
  </p:clrMapOvr>
  <p:transition spd="med">
    <p:wipe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7702" t="34360" r="41892" b="42222"/>
          <a:stretch/>
        </p:blipFill>
        <p:spPr>
          <a:xfrm>
            <a:off x="5644104" y="5286891"/>
            <a:ext cx="3321920" cy="1194931"/>
          </a:xfrm>
          <a:prstGeom prst="rect">
            <a:avLst/>
          </a:prstGeom>
        </p:spPr>
      </p:pic>
      <p:sp>
        <p:nvSpPr>
          <p:cNvPr id="21505" name="Rectangle 2"/>
          <p:cNvSpPr>
            <a:spLocks noGrp="1" noChangeArrowheads="1"/>
          </p:cNvSpPr>
          <p:nvPr>
            <p:ph type="title"/>
          </p:nvPr>
        </p:nvSpPr>
        <p:spPr/>
        <p:txBody>
          <a:bodyPr/>
          <a:lstStyle/>
          <a:p>
            <a:pPr eaLnBrk="1" hangingPunct="1"/>
            <a:r>
              <a:rPr lang="en-US" sz="1800" dirty="0">
                <a:latin typeface="Arial" charset="0"/>
              </a:rPr>
              <a:t>Address Resolution Protocol</a:t>
            </a:r>
            <a:r>
              <a:rPr lang="en-US" dirty="0" smtClean="0">
                <a:latin typeface="Arial" charset="0"/>
              </a:rPr>
              <a:t/>
            </a:r>
            <a:br>
              <a:rPr lang="en-US" dirty="0" smtClean="0">
                <a:latin typeface="Arial" charset="0"/>
              </a:rPr>
            </a:br>
            <a:r>
              <a:rPr lang="en-US" dirty="0">
                <a:latin typeface="Arial" charset="0"/>
              </a:rPr>
              <a:t>ARP</a:t>
            </a:r>
            <a:endParaRPr lang="en-US" dirty="0">
              <a:solidFill>
                <a:srgbClr val="00B0F0"/>
              </a:solidFill>
              <a:latin typeface="Arial" charset="0"/>
            </a:endParaRPr>
          </a:p>
        </p:txBody>
      </p:sp>
      <p:sp>
        <p:nvSpPr>
          <p:cNvPr id="2" name="Content Placeholder 1"/>
          <p:cNvSpPr>
            <a:spLocks noGrp="1"/>
          </p:cNvSpPr>
          <p:nvPr>
            <p:ph idx="1"/>
          </p:nvPr>
        </p:nvSpPr>
        <p:spPr>
          <a:xfrm>
            <a:off x="213109" y="1232592"/>
            <a:ext cx="7738699" cy="5093780"/>
          </a:xfrm>
        </p:spPr>
        <p:txBody>
          <a:bodyPr/>
          <a:lstStyle/>
          <a:p>
            <a:r>
              <a:rPr lang="en-US" sz="2000" dirty="0" smtClean="0"/>
              <a:t>Introduction to ARP</a:t>
            </a:r>
          </a:p>
          <a:p>
            <a:pPr lvl="1"/>
            <a:r>
              <a:rPr lang="en-US" sz="1600" dirty="0" smtClean="0"/>
              <a:t>ARP allows the source to request the MAC address of the destination.</a:t>
            </a:r>
          </a:p>
          <a:p>
            <a:pPr lvl="1"/>
            <a:r>
              <a:rPr lang="en-US" sz="1600" dirty="0" smtClean="0"/>
              <a:t>The request is based upon the layer 3 address of the destination (known by the source).</a:t>
            </a:r>
          </a:p>
          <a:p>
            <a:r>
              <a:rPr lang="en-US" sz="2000" dirty="0" smtClean="0"/>
              <a:t>ARP Functions</a:t>
            </a:r>
            <a:endParaRPr lang="en-US" sz="1600" dirty="0"/>
          </a:p>
          <a:p>
            <a:pPr lvl="1"/>
            <a:r>
              <a:rPr lang="en-US" sz="1600" dirty="0" smtClean="0"/>
              <a:t>Resolving </a:t>
            </a:r>
            <a:r>
              <a:rPr lang="en-US" sz="1600" dirty="0"/>
              <a:t>IPv4 addresses to MAC addresses</a:t>
            </a:r>
          </a:p>
          <a:p>
            <a:pPr lvl="1"/>
            <a:r>
              <a:rPr lang="en-US" sz="1600" dirty="0"/>
              <a:t>Maintaining a table of mappings</a:t>
            </a:r>
            <a:endParaRPr lang="en-US" sz="1600" dirty="0" smtClean="0"/>
          </a:p>
          <a:p>
            <a:pPr lvl="1"/>
            <a:r>
              <a:rPr lang="en-US" sz="1600" dirty="0" smtClean="0"/>
              <a:t>ARP uses ARP Request and ARP Reply to perform its functions.</a:t>
            </a:r>
          </a:p>
          <a:p>
            <a:r>
              <a:rPr lang="en-US" sz="2000" dirty="0" smtClean="0"/>
              <a:t>Removing Entries from an ARP Table</a:t>
            </a:r>
            <a:endParaRPr lang="en-US" sz="2000" dirty="0"/>
          </a:p>
          <a:p>
            <a:pPr lvl="1"/>
            <a:r>
              <a:rPr lang="en-US" sz="1600" dirty="0" smtClean="0"/>
              <a:t>Entries are removed from the device’s ARP table when its cache timer expires.</a:t>
            </a:r>
          </a:p>
          <a:p>
            <a:pPr lvl="1"/>
            <a:r>
              <a:rPr lang="en-US" sz="1600" dirty="0" smtClean="0"/>
              <a:t>Cache timers are OS dependent.</a:t>
            </a:r>
          </a:p>
          <a:p>
            <a:pPr lvl="1"/>
            <a:r>
              <a:rPr lang="en-US" sz="1600" dirty="0" smtClean="0"/>
              <a:t>ARP entries can be manually removed via commands. </a:t>
            </a:r>
          </a:p>
          <a:p>
            <a:r>
              <a:rPr lang="en-US" sz="2000" dirty="0" smtClean="0"/>
              <a:t>ARP Tables</a:t>
            </a:r>
            <a:endParaRPr lang="en-US" sz="2000" dirty="0"/>
          </a:p>
          <a:p>
            <a:pPr lvl="1"/>
            <a:r>
              <a:rPr lang="en-US" sz="1600" dirty="0" smtClean="0"/>
              <a:t>On IOS: show </a:t>
            </a:r>
            <a:r>
              <a:rPr lang="en-US" sz="1600" dirty="0" err="1" smtClean="0"/>
              <a:t>ip</a:t>
            </a:r>
            <a:r>
              <a:rPr lang="en-US" sz="1600" dirty="0" smtClean="0"/>
              <a:t> </a:t>
            </a:r>
            <a:r>
              <a:rPr lang="en-US" sz="1600" dirty="0" err="1" smtClean="0"/>
              <a:t>arp</a:t>
            </a:r>
            <a:endParaRPr lang="en-US" sz="1600" dirty="0" smtClean="0"/>
          </a:p>
          <a:p>
            <a:pPr lvl="1"/>
            <a:r>
              <a:rPr lang="en-US" sz="1600" dirty="0" smtClean="0"/>
              <a:t>On Windows PCs: </a:t>
            </a:r>
            <a:r>
              <a:rPr lang="en-US" sz="1600" dirty="0" err="1" smtClean="0"/>
              <a:t>arp</a:t>
            </a:r>
            <a:r>
              <a:rPr lang="en-US" sz="1600" dirty="0" smtClean="0"/>
              <a:t> -a</a:t>
            </a:r>
            <a:endParaRPr lang="en-US" sz="1600" dirty="0"/>
          </a:p>
          <a:p>
            <a:pPr lvl="1"/>
            <a:endParaRPr lang="en-US" sz="1600" dirty="0"/>
          </a:p>
          <a:p>
            <a:pPr lvl="1"/>
            <a:endParaRPr lang="en-US" sz="1600" dirty="0" smtClean="0"/>
          </a:p>
          <a:p>
            <a:endParaRPr lang="en-US" sz="1600" dirty="0"/>
          </a:p>
          <a:p>
            <a:endParaRPr lang="en-US" sz="2000" dirty="0" smtClean="0"/>
          </a:p>
        </p:txBody>
      </p:sp>
    </p:spTree>
    <p:extLst>
      <p:ext uri="{BB962C8B-B14F-4D97-AF65-F5344CB8AC3E}">
        <p14:creationId xmlns:p14="http://schemas.microsoft.com/office/powerpoint/2010/main" val="136600661"/>
      </p:ext>
    </p:extLst>
  </p:cSld>
  <p:clrMapOvr>
    <a:masterClrMapping/>
  </p:clrMapOvr>
  <p:transition spd="med">
    <p:wipe dir="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ntroduction to Networks - Google Chrome"/>
          <p:cNvPicPr>
            <a:picLocks noChangeAspect="1"/>
          </p:cNvPicPr>
          <p:nvPr/>
        </p:nvPicPr>
        <p:blipFill rotWithShape="1">
          <a:blip r:embed="rId3" cstate="email">
            <a:extLst>
              <a:ext uri="{28A0092B-C50C-407E-A947-70E740481C1C}">
                <a14:useLocalDpi xmlns:a14="http://schemas.microsoft.com/office/drawing/2010/main" val="0"/>
              </a:ext>
            </a:extLst>
          </a:blip>
          <a:srcRect l="17027" t="22238" r="40000" b="28554"/>
          <a:stretch/>
        </p:blipFill>
        <p:spPr>
          <a:xfrm>
            <a:off x="4224759" y="2956794"/>
            <a:ext cx="4741266" cy="3369578"/>
          </a:xfrm>
          <a:prstGeom prst="rect">
            <a:avLst/>
          </a:prstGeom>
        </p:spPr>
      </p:pic>
      <p:sp>
        <p:nvSpPr>
          <p:cNvPr id="21505" name="Rectangle 2"/>
          <p:cNvSpPr>
            <a:spLocks noGrp="1" noChangeArrowheads="1"/>
          </p:cNvSpPr>
          <p:nvPr>
            <p:ph type="title"/>
          </p:nvPr>
        </p:nvSpPr>
        <p:spPr/>
        <p:txBody>
          <a:bodyPr/>
          <a:lstStyle/>
          <a:p>
            <a:pPr eaLnBrk="1" hangingPunct="1"/>
            <a:r>
              <a:rPr lang="en-US" sz="1800" dirty="0">
                <a:latin typeface="Arial" charset="0"/>
              </a:rPr>
              <a:t>Address Resolution Protocol</a:t>
            </a:r>
            <a:r>
              <a:rPr lang="en-US" dirty="0" smtClean="0">
                <a:latin typeface="Arial" charset="0"/>
              </a:rPr>
              <a:t/>
            </a:r>
            <a:br>
              <a:rPr lang="en-US" dirty="0" smtClean="0">
                <a:latin typeface="Arial" charset="0"/>
              </a:rPr>
            </a:br>
            <a:r>
              <a:rPr lang="en-US" dirty="0" smtClean="0">
                <a:latin typeface="Arial" charset="0"/>
              </a:rPr>
              <a:t>ARP </a:t>
            </a:r>
            <a:r>
              <a:rPr lang="en-US" dirty="0">
                <a:latin typeface="Arial" charset="0"/>
              </a:rPr>
              <a:t>Issues</a:t>
            </a:r>
            <a:endParaRPr lang="en-US" dirty="0">
              <a:solidFill>
                <a:srgbClr val="00B0F0"/>
              </a:solidFill>
              <a:latin typeface="Arial" charset="0"/>
            </a:endParaRPr>
          </a:p>
        </p:txBody>
      </p:sp>
      <p:sp>
        <p:nvSpPr>
          <p:cNvPr id="2" name="Content Placeholder 1"/>
          <p:cNvSpPr>
            <a:spLocks noGrp="1"/>
          </p:cNvSpPr>
          <p:nvPr>
            <p:ph idx="1"/>
          </p:nvPr>
        </p:nvSpPr>
        <p:spPr>
          <a:xfrm>
            <a:off x="213110" y="1232592"/>
            <a:ext cx="4439913" cy="5093780"/>
          </a:xfrm>
        </p:spPr>
        <p:txBody>
          <a:bodyPr/>
          <a:lstStyle/>
          <a:p>
            <a:r>
              <a:rPr lang="en-US" sz="2000" dirty="0" smtClean="0"/>
              <a:t>ARP Broadcasts</a:t>
            </a:r>
          </a:p>
          <a:p>
            <a:pPr lvl="1"/>
            <a:r>
              <a:rPr lang="en-US" sz="1600" dirty="0" smtClean="0"/>
              <a:t>ARP requests can flood the local segment.</a:t>
            </a:r>
          </a:p>
          <a:p>
            <a:r>
              <a:rPr lang="en-US" sz="2000" dirty="0" smtClean="0"/>
              <a:t>ARP Spoofing</a:t>
            </a:r>
            <a:endParaRPr lang="en-US" sz="1600" dirty="0"/>
          </a:p>
          <a:p>
            <a:pPr lvl="1"/>
            <a:r>
              <a:rPr lang="en-US" sz="1600" dirty="0" smtClean="0"/>
              <a:t>Attackers can respond to requests and pretend to be providers of services. Example: default gateway</a:t>
            </a:r>
          </a:p>
          <a:p>
            <a:pPr marL="0" indent="0">
              <a:buNone/>
            </a:pPr>
            <a:endParaRPr lang="en-US" sz="1600" dirty="0"/>
          </a:p>
          <a:p>
            <a:pPr lvl="1"/>
            <a:endParaRPr lang="en-US" sz="1600" dirty="0"/>
          </a:p>
          <a:p>
            <a:pPr lvl="1"/>
            <a:endParaRPr lang="en-US" sz="1600" dirty="0" smtClean="0"/>
          </a:p>
          <a:p>
            <a:endParaRPr lang="en-US" sz="1600" dirty="0"/>
          </a:p>
          <a:p>
            <a:endParaRPr lang="en-US" sz="2000" dirty="0" smtClean="0"/>
          </a:p>
        </p:txBody>
      </p:sp>
    </p:spTree>
    <p:extLst>
      <p:ext uri="{BB962C8B-B14F-4D97-AF65-F5344CB8AC3E}">
        <p14:creationId xmlns:p14="http://schemas.microsoft.com/office/powerpoint/2010/main" val="234270494"/>
      </p:ext>
    </p:extLst>
  </p:cSld>
  <p:clrMapOvr>
    <a:masterClrMapping/>
  </p:clrMapOvr>
  <p:transition spd="med">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11150" y="2263775"/>
            <a:ext cx="3854450" cy="1481138"/>
          </a:xfrm>
        </p:spPr>
        <p:txBody>
          <a:bodyPr/>
          <a:lstStyle/>
          <a:p>
            <a:pPr eaLnBrk="1" hangingPunct="1"/>
            <a:r>
              <a:rPr lang="en-US" sz="2400" dirty="0"/>
              <a:t>5</a:t>
            </a:r>
            <a:r>
              <a:rPr lang="en-US" sz="2400" dirty="0" smtClean="0"/>
              <a:t>.4 Chapter Summary</a:t>
            </a:r>
            <a:endParaRPr lang="en-US" sz="2400" dirty="0">
              <a:solidFill>
                <a:srgbClr val="00B0F0"/>
              </a:solidFill>
            </a:endParaRPr>
          </a:p>
        </p:txBody>
      </p:sp>
    </p:spTree>
    <p:extLst>
      <p:ext uri="{BB962C8B-B14F-4D97-AF65-F5344CB8AC3E}">
        <p14:creationId xmlns:p14="http://schemas.microsoft.com/office/powerpoint/2010/main" val="2987867139"/>
      </p:ext>
    </p:extLst>
  </p:cSld>
  <p:clrMapOvr>
    <a:masterClrMapping/>
  </p:clrMapOvr>
  <p:transition>
    <p:wipe dir="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txBox="1">
            <a:spLocks/>
          </p:cNvSpPr>
          <p:nvPr/>
        </p:nvSpPr>
        <p:spPr bwMode="auto">
          <a:xfrm>
            <a:off x="365508" y="1539502"/>
            <a:ext cx="8600517" cy="2485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r>
              <a:rPr lang="en-US" sz="1600" dirty="0"/>
              <a:t>Explain the operation of Ethernet.</a:t>
            </a:r>
          </a:p>
          <a:p>
            <a:r>
              <a:rPr lang="en-US" sz="1600" dirty="0"/>
              <a:t>Explain how a switch operates.</a:t>
            </a:r>
          </a:p>
          <a:p>
            <a:r>
              <a:rPr lang="en-US" sz="1600" dirty="0"/>
              <a:t>Explain how the address resolution protocol enables communication on a network.</a:t>
            </a:r>
          </a:p>
        </p:txBody>
      </p:sp>
      <p:sp>
        <p:nvSpPr>
          <p:cNvPr id="21505" name="Rectangle 2"/>
          <p:cNvSpPr>
            <a:spLocks noGrp="1" noChangeArrowheads="1"/>
          </p:cNvSpPr>
          <p:nvPr>
            <p:ph type="title"/>
          </p:nvPr>
        </p:nvSpPr>
        <p:spPr/>
        <p:txBody>
          <a:bodyPr/>
          <a:lstStyle/>
          <a:p>
            <a:pPr eaLnBrk="1" hangingPunct="1"/>
            <a:r>
              <a:rPr lang="en-US" sz="1800" dirty="0" smtClean="0">
                <a:latin typeface="Arial" charset="0"/>
              </a:rPr>
              <a:t>Chapter Summary</a:t>
            </a:r>
            <a:r>
              <a:rPr lang="en-US" dirty="0" smtClean="0">
                <a:latin typeface="Arial" charset="0"/>
              </a:rPr>
              <a:t/>
            </a:r>
            <a:br>
              <a:rPr lang="en-US" dirty="0" smtClean="0">
                <a:latin typeface="Arial" charset="0"/>
              </a:rPr>
            </a:br>
            <a:r>
              <a:rPr lang="en-US" dirty="0" smtClean="0">
                <a:latin typeface="Arial" charset="0"/>
              </a:rPr>
              <a:t>Summary</a:t>
            </a:r>
            <a:endParaRPr lang="en-US" dirty="0">
              <a:latin typeface="Arial" charset="0"/>
            </a:endParaRPr>
          </a:p>
        </p:txBody>
      </p:sp>
    </p:spTree>
    <p:extLst>
      <p:ext uri="{BB962C8B-B14F-4D97-AF65-F5344CB8AC3E}">
        <p14:creationId xmlns:p14="http://schemas.microsoft.com/office/powerpoint/2010/main" val="2497760924"/>
      </p:ext>
    </p:extLst>
  </p:cSld>
  <p:clrMapOvr>
    <a:masterClrMapping/>
  </p:clrMapOvr>
  <p:transition spd="med">
    <p:wipe dir="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33"/>
          <p:cNvSpPr txBox="1">
            <a:spLocks noChangeArrowheads="1"/>
          </p:cNvSpPr>
          <p:nvPr/>
        </p:nvSpPr>
        <p:spPr bwMode="white">
          <a:xfrm>
            <a:off x="311148" y="2155592"/>
            <a:ext cx="4189413" cy="1838248"/>
          </a:xfrm>
          <a:prstGeom prst="rect">
            <a:avLst/>
          </a:prstGeom>
          <a:noFill/>
          <a:ln w="9525" algn="ctr">
            <a:noFill/>
            <a:miter lim="800000"/>
            <a:headEnd/>
            <a:tailEnd/>
          </a:ln>
        </p:spPr>
        <p:txBody>
          <a:bodyPr lIns="82124" tIns="41061" rIns="82124" bIns="41061" anchor="ctr"/>
          <a:lstStyle/>
          <a:p>
            <a:pPr algn="l" defTabSz="814388">
              <a:lnSpc>
                <a:spcPct val="90000"/>
              </a:lnSpc>
              <a:defRPr/>
            </a:pPr>
            <a:r>
              <a:rPr lang="en-US" b="0" kern="0" dirty="0" smtClean="0">
                <a:solidFill>
                  <a:schemeClr val="bg1"/>
                </a:solidFill>
                <a:latin typeface="+mj-lt"/>
                <a:ea typeface="+mj-ea"/>
                <a:cs typeface="+mj-cs"/>
              </a:rPr>
              <a:t>Introduction to Network </a:t>
            </a:r>
            <a:r>
              <a:rPr lang="en-US" kern="0" dirty="0" smtClean="0">
                <a:solidFill>
                  <a:schemeClr val="bg1"/>
                </a:solidFill>
                <a:latin typeface="+mj-lt"/>
                <a:ea typeface="+mj-ea"/>
                <a:cs typeface="+mj-cs"/>
              </a:rPr>
              <a:t>6.0 P</a:t>
            </a:r>
            <a:r>
              <a:rPr lang="en-US" b="0" kern="0" dirty="0" smtClean="0">
                <a:solidFill>
                  <a:schemeClr val="bg1"/>
                </a:solidFill>
                <a:latin typeface="+mj-lt"/>
                <a:ea typeface="+mj-ea"/>
                <a:cs typeface="+mj-cs"/>
              </a:rPr>
              <a:t>lanning Guide</a:t>
            </a:r>
          </a:p>
          <a:p>
            <a:pPr algn="l" defTabSz="814388">
              <a:lnSpc>
                <a:spcPct val="90000"/>
              </a:lnSpc>
              <a:defRPr/>
            </a:pPr>
            <a:r>
              <a:rPr lang="en-US" b="0" dirty="0" smtClean="0">
                <a:solidFill>
                  <a:schemeClr val="bg1"/>
                </a:solidFill>
                <a:latin typeface="Arial" pitchFamily="34" charset="0"/>
                <a:cs typeface="Arial" pitchFamily="34" charset="0"/>
              </a:rPr>
              <a:t>Chapter 5: Ethernet</a:t>
            </a:r>
            <a:endParaRPr lang="en-US" b="0" kern="0" dirty="0">
              <a:solidFill>
                <a:srgbClr val="00B0F0"/>
              </a:solidFill>
              <a:latin typeface="+mj-lt"/>
              <a:ea typeface="+mj-ea"/>
              <a:cs typeface="+mj-cs"/>
            </a:endParaRPr>
          </a:p>
        </p:txBody>
      </p:sp>
    </p:spTree>
    <p:extLst>
      <p:ext uri="{BB962C8B-B14F-4D97-AF65-F5344CB8AC3E}">
        <p14:creationId xmlns:p14="http://schemas.microsoft.com/office/powerpoint/2010/main" val="3725981340"/>
      </p:ext>
    </p:extLst>
  </p:cSld>
  <p:clrMapOvr>
    <a:masterClrMapping/>
  </p:clrMapOvr>
  <p:transition>
    <p:wipe dir="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800" dirty="0" smtClean="0">
                <a:latin typeface="Arial" charset="0"/>
              </a:rPr>
              <a:t>Section 5.1</a:t>
            </a:r>
            <a:r>
              <a:rPr lang="en-US" dirty="0">
                <a:latin typeface="Arial" charset="0"/>
              </a:rPr>
              <a:t/>
            </a:r>
            <a:br>
              <a:rPr lang="en-US" dirty="0">
                <a:latin typeface="Arial" charset="0"/>
              </a:rPr>
            </a:br>
            <a:r>
              <a:rPr lang="en-US" dirty="0">
                <a:latin typeface="Arial" charset="0"/>
              </a:rPr>
              <a:t>New Terms and Commands</a:t>
            </a:r>
          </a:p>
        </p:txBody>
      </p:sp>
      <p:sp>
        <p:nvSpPr>
          <p:cNvPr id="4" name="Content Placeholder 1"/>
          <p:cNvSpPr>
            <a:spLocks noGrp="1"/>
          </p:cNvSpPr>
          <p:nvPr>
            <p:ph idx="1"/>
          </p:nvPr>
        </p:nvSpPr>
        <p:spPr>
          <a:xfrm>
            <a:off x="276908" y="1358745"/>
            <a:ext cx="2721476" cy="4946358"/>
          </a:xfrm>
        </p:spPr>
        <p:txBody>
          <a:bodyPr/>
          <a:lstStyle/>
          <a:p>
            <a:pPr eaLnBrk="1" fontAlgn="b" hangingPunct="1"/>
            <a:r>
              <a:rPr lang="en-US" sz="1600" dirty="0"/>
              <a:t>IEEE 802.2</a:t>
            </a:r>
          </a:p>
          <a:p>
            <a:pPr eaLnBrk="1" fontAlgn="b" hangingPunct="1"/>
            <a:r>
              <a:rPr lang="en-US" sz="1600" dirty="0"/>
              <a:t>IEEE 802.3</a:t>
            </a:r>
          </a:p>
          <a:p>
            <a:pPr eaLnBrk="1" fontAlgn="b" hangingPunct="1"/>
            <a:r>
              <a:rPr lang="en-US" sz="1600" dirty="0"/>
              <a:t>LLC Sublayer</a:t>
            </a:r>
          </a:p>
          <a:p>
            <a:pPr eaLnBrk="1" fontAlgn="b" hangingPunct="1"/>
            <a:r>
              <a:rPr lang="en-US" sz="1600" dirty="0"/>
              <a:t>MAC Sublayer</a:t>
            </a:r>
          </a:p>
          <a:p>
            <a:pPr eaLnBrk="1" fontAlgn="b" hangingPunct="1"/>
            <a:r>
              <a:rPr lang="en-US" sz="1600" dirty="0"/>
              <a:t>Data Encapsulation</a:t>
            </a:r>
          </a:p>
          <a:p>
            <a:pPr eaLnBrk="1" fontAlgn="b" hangingPunct="1"/>
            <a:r>
              <a:rPr lang="en-US" sz="1600" dirty="0"/>
              <a:t>Frame Delimiting</a:t>
            </a:r>
          </a:p>
          <a:p>
            <a:pPr eaLnBrk="1" fontAlgn="b" hangingPunct="1"/>
            <a:r>
              <a:rPr lang="en-US" sz="1600" dirty="0"/>
              <a:t>Cyclic Redundancy Check</a:t>
            </a:r>
          </a:p>
          <a:p>
            <a:pPr eaLnBrk="1" fontAlgn="b" hangingPunct="1"/>
            <a:r>
              <a:rPr lang="en-US" sz="1600" dirty="0"/>
              <a:t>Carrier Sense Multiple Access (CSMA)</a:t>
            </a:r>
          </a:p>
          <a:p>
            <a:pPr eaLnBrk="1" fontAlgn="b" hangingPunct="1"/>
            <a:r>
              <a:rPr lang="en-US" sz="1600" dirty="0"/>
              <a:t>Ethernet II</a:t>
            </a:r>
          </a:p>
          <a:p>
            <a:pPr eaLnBrk="1" fontAlgn="b" hangingPunct="1"/>
            <a:r>
              <a:rPr lang="en-US" sz="1600" dirty="0"/>
              <a:t>Frame Check Sequence (FCS)</a:t>
            </a:r>
          </a:p>
          <a:p>
            <a:pPr eaLnBrk="1" fontAlgn="b" hangingPunct="1"/>
            <a:r>
              <a:rPr lang="en-US" sz="1600" dirty="0"/>
              <a:t>Preamble</a:t>
            </a:r>
          </a:p>
          <a:p>
            <a:pPr eaLnBrk="1" fontAlgn="b" hangingPunct="1"/>
            <a:r>
              <a:rPr lang="en-US" sz="1600" dirty="0" err="1" smtClean="0"/>
              <a:t>EtherType</a:t>
            </a:r>
            <a:endParaRPr lang="en-US" sz="1600" dirty="0"/>
          </a:p>
        </p:txBody>
      </p:sp>
      <p:sp>
        <p:nvSpPr>
          <p:cNvPr id="6" name="Content Placeholder 1"/>
          <p:cNvSpPr txBox="1">
            <a:spLocks/>
          </p:cNvSpPr>
          <p:nvPr/>
        </p:nvSpPr>
        <p:spPr bwMode="auto">
          <a:xfrm>
            <a:off x="3008165" y="1358745"/>
            <a:ext cx="2850381"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eaLnBrk="1" fontAlgn="b" hangingPunct="1"/>
            <a:r>
              <a:rPr lang="en-US" sz="1600" dirty="0"/>
              <a:t>Runt</a:t>
            </a:r>
          </a:p>
          <a:p>
            <a:pPr eaLnBrk="1" fontAlgn="b" hangingPunct="1"/>
            <a:r>
              <a:rPr lang="en-US" sz="1600" dirty="0"/>
              <a:t>Collision Fragment</a:t>
            </a:r>
          </a:p>
          <a:p>
            <a:pPr eaLnBrk="1" fontAlgn="b" hangingPunct="1"/>
            <a:r>
              <a:rPr lang="en-US" sz="1600" dirty="0"/>
              <a:t>Jumbo</a:t>
            </a:r>
          </a:p>
          <a:p>
            <a:pPr eaLnBrk="1" fontAlgn="b" hangingPunct="1"/>
            <a:r>
              <a:rPr lang="en-US" sz="1600" dirty="0"/>
              <a:t>Baby Giant Frame</a:t>
            </a:r>
          </a:p>
          <a:p>
            <a:pPr eaLnBrk="1" fontAlgn="b" hangingPunct="1"/>
            <a:r>
              <a:rPr lang="en-US" sz="1600" dirty="0"/>
              <a:t>Hexadecimal</a:t>
            </a:r>
          </a:p>
          <a:p>
            <a:pPr eaLnBrk="1" fontAlgn="b" hangingPunct="1"/>
            <a:r>
              <a:rPr lang="en-US" sz="1600" dirty="0"/>
              <a:t>Organizationally Unique Identifier (OUI)</a:t>
            </a:r>
          </a:p>
        </p:txBody>
      </p:sp>
      <p:sp>
        <p:nvSpPr>
          <p:cNvPr id="8" name="Content Placeholder 1"/>
          <p:cNvSpPr txBox="1">
            <a:spLocks/>
          </p:cNvSpPr>
          <p:nvPr/>
        </p:nvSpPr>
        <p:spPr bwMode="auto">
          <a:xfrm>
            <a:off x="5856379" y="1358745"/>
            <a:ext cx="2841064"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fontAlgn="b"/>
            <a:endParaRPr lang="en-US" sz="1600" dirty="0"/>
          </a:p>
        </p:txBody>
      </p:sp>
    </p:spTree>
    <p:extLst>
      <p:ext uri="{BB962C8B-B14F-4D97-AF65-F5344CB8AC3E}">
        <p14:creationId xmlns:p14="http://schemas.microsoft.com/office/powerpoint/2010/main" val="3150004748"/>
      </p:ext>
    </p:extLst>
  </p:cSld>
  <p:clrMapOvr>
    <a:masterClrMapping/>
  </p:clrMapOvr>
  <p:transition spd="med">
    <p:wipe dir="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800" dirty="0" smtClean="0">
                <a:latin typeface="Arial" charset="0"/>
              </a:rPr>
              <a:t>Section 5.2</a:t>
            </a:r>
            <a:r>
              <a:rPr lang="en-US" dirty="0">
                <a:latin typeface="Arial" charset="0"/>
              </a:rPr>
              <a:t/>
            </a:r>
            <a:br>
              <a:rPr lang="en-US" dirty="0">
                <a:latin typeface="Arial" charset="0"/>
              </a:rPr>
            </a:br>
            <a:r>
              <a:rPr lang="en-US" dirty="0">
                <a:latin typeface="Arial" charset="0"/>
              </a:rPr>
              <a:t>New Terms and Commands</a:t>
            </a:r>
          </a:p>
        </p:txBody>
      </p:sp>
      <p:sp>
        <p:nvSpPr>
          <p:cNvPr id="4" name="Content Placeholder 1"/>
          <p:cNvSpPr>
            <a:spLocks noGrp="1"/>
          </p:cNvSpPr>
          <p:nvPr>
            <p:ph idx="1"/>
          </p:nvPr>
        </p:nvSpPr>
        <p:spPr>
          <a:xfrm>
            <a:off x="276908" y="1358745"/>
            <a:ext cx="2721476" cy="4946358"/>
          </a:xfrm>
        </p:spPr>
        <p:txBody>
          <a:bodyPr/>
          <a:lstStyle/>
          <a:p>
            <a:pPr eaLnBrk="1" fontAlgn="b" hangingPunct="1"/>
            <a:r>
              <a:rPr lang="en-US" sz="1600" dirty="0"/>
              <a:t>burned-in address (BIA)</a:t>
            </a:r>
          </a:p>
          <a:p>
            <a:pPr eaLnBrk="1" fontAlgn="b" hangingPunct="1"/>
            <a:r>
              <a:rPr lang="en-US" sz="1600" dirty="0"/>
              <a:t>ipconfig /all command</a:t>
            </a:r>
          </a:p>
          <a:p>
            <a:pPr eaLnBrk="1" fontAlgn="b" hangingPunct="1"/>
            <a:r>
              <a:rPr lang="en-US" sz="1600" dirty="0" err="1"/>
              <a:t>ifconfig</a:t>
            </a:r>
            <a:r>
              <a:rPr lang="en-US" sz="1600" dirty="0"/>
              <a:t> command</a:t>
            </a:r>
          </a:p>
          <a:p>
            <a:pPr eaLnBrk="1" fontAlgn="b" hangingPunct="1"/>
            <a:r>
              <a:rPr lang="en-US" sz="1600" dirty="0"/>
              <a:t>Unicast MAC Address</a:t>
            </a:r>
          </a:p>
          <a:p>
            <a:pPr eaLnBrk="1" fontAlgn="b" hangingPunct="1"/>
            <a:r>
              <a:rPr lang="en-US" sz="1600" dirty="0"/>
              <a:t>Broadcast MAC Address</a:t>
            </a:r>
          </a:p>
          <a:p>
            <a:pPr eaLnBrk="1" fontAlgn="b" hangingPunct="1"/>
            <a:r>
              <a:rPr lang="en-US" sz="1600" dirty="0"/>
              <a:t>Multicast MAC Address</a:t>
            </a:r>
          </a:p>
          <a:p>
            <a:pPr eaLnBrk="1" fontAlgn="b" hangingPunct="1"/>
            <a:r>
              <a:rPr lang="en-US" sz="1600" dirty="0"/>
              <a:t>Content Addressable Memory (CAM)</a:t>
            </a:r>
          </a:p>
          <a:p>
            <a:pPr eaLnBrk="1" fontAlgn="b" hangingPunct="1"/>
            <a:r>
              <a:rPr lang="en-US" sz="1600" dirty="0"/>
              <a:t>Store-and-forward</a:t>
            </a:r>
          </a:p>
          <a:p>
            <a:pPr eaLnBrk="1" fontAlgn="b" hangingPunct="1"/>
            <a:r>
              <a:rPr lang="en-US" sz="1600" dirty="0"/>
              <a:t>Cut-through </a:t>
            </a:r>
          </a:p>
          <a:p>
            <a:pPr eaLnBrk="1" fontAlgn="b" hangingPunct="1"/>
            <a:r>
              <a:rPr lang="en-US" sz="1600" dirty="0"/>
              <a:t>Fast-forward switching</a:t>
            </a:r>
          </a:p>
          <a:p>
            <a:pPr eaLnBrk="1" fontAlgn="b" hangingPunct="1"/>
            <a:r>
              <a:rPr lang="en-US" sz="1600" dirty="0"/>
              <a:t>Fragment-free switching</a:t>
            </a:r>
          </a:p>
          <a:p>
            <a:pPr eaLnBrk="1" fontAlgn="b" hangingPunct="1"/>
            <a:r>
              <a:rPr lang="en-US" sz="1600" dirty="0"/>
              <a:t>Port-based Memory Buffering</a:t>
            </a:r>
          </a:p>
          <a:p>
            <a:pPr eaLnBrk="1" fontAlgn="b" hangingPunct="1"/>
            <a:r>
              <a:rPr lang="en-US" sz="1600" dirty="0"/>
              <a:t>Shared Memory </a:t>
            </a:r>
            <a:r>
              <a:rPr lang="en-US" sz="1600" dirty="0" smtClean="0"/>
              <a:t>Buffering</a:t>
            </a:r>
            <a:endParaRPr lang="en-US" sz="1600" dirty="0"/>
          </a:p>
        </p:txBody>
      </p:sp>
      <p:sp>
        <p:nvSpPr>
          <p:cNvPr id="6" name="Content Placeholder 1"/>
          <p:cNvSpPr txBox="1">
            <a:spLocks/>
          </p:cNvSpPr>
          <p:nvPr/>
        </p:nvSpPr>
        <p:spPr bwMode="auto">
          <a:xfrm>
            <a:off x="3008165" y="1358745"/>
            <a:ext cx="2850381"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eaLnBrk="1" fontAlgn="b" hangingPunct="1"/>
            <a:r>
              <a:rPr lang="en-US" sz="1600" dirty="0"/>
              <a:t>Half-duplex</a:t>
            </a:r>
          </a:p>
          <a:p>
            <a:pPr eaLnBrk="1" fontAlgn="b" hangingPunct="1"/>
            <a:r>
              <a:rPr lang="en-US" sz="1600" dirty="0"/>
              <a:t>Full-duplex</a:t>
            </a:r>
          </a:p>
          <a:p>
            <a:pPr eaLnBrk="1" fontAlgn="b" hangingPunct="1"/>
            <a:r>
              <a:rPr lang="en-US" sz="1600" dirty="0"/>
              <a:t>Auto-MDIX </a:t>
            </a:r>
          </a:p>
          <a:p>
            <a:pPr eaLnBrk="1" fontAlgn="b" hangingPunct="1"/>
            <a:r>
              <a:rPr lang="en-US" sz="1600" dirty="0"/>
              <a:t>Address Resolution Protocol (ARP)</a:t>
            </a:r>
          </a:p>
        </p:txBody>
      </p:sp>
      <p:sp>
        <p:nvSpPr>
          <p:cNvPr id="8" name="Content Placeholder 1"/>
          <p:cNvSpPr txBox="1">
            <a:spLocks/>
          </p:cNvSpPr>
          <p:nvPr/>
        </p:nvSpPr>
        <p:spPr bwMode="auto">
          <a:xfrm>
            <a:off x="5856379" y="1358745"/>
            <a:ext cx="2841064"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fontAlgn="b"/>
            <a:endParaRPr lang="en-US" sz="1600" dirty="0"/>
          </a:p>
        </p:txBody>
      </p:sp>
    </p:spTree>
    <p:extLst>
      <p:ext uri="{BB962C8B-B14F-4D97-AF65-F5344CB8AC3E}">
        <p14:creationId xmlns:p14="http://schemas.microsoft.com/office/powerpoint/2010/main" val="1606104559"/>
      </p:ext>
    </p:extLst>
  </p:cSld>
  <p:clrMapOvr>
    <a:masterClrMapping/>
  </p:clrMapOvr>
  <p:transition spd="med">
    <p:wipe dir="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en-US" sz="1800" dirty="0" smtClean="0">
                <a:latin typeface="Arial" charset="0"/>
              </a:rPr>
              <a:t>Section 5.3</a:t>
            </a:r>
            <a:r>
              <a:rPr lang="en-US" dirty="0">
                <a:latin typeface="Arial" charset="0"/>
              </a:rPr>
              <a:t/>
            </a:r>
            <a:br>
              <a:rPr lang="en-US" dirty="0">
                <a:latin typeface="Arial" charset="0"/>
              </a:rPr>
            </a:br>
            <a:r>
              <a:rPr lang="en-US" dirty="0">
                <a:latin typeface="Arial" charset="0"/>
              </a:rPr>
              <a:t>New Terms and Commands</a:t>
            </a:r>
          </a:p>
        </p:txBody>
      </p:sp>
      <p:sp>
        <p:nvSpPr>
          <p:cNvPr id="4" name="Content Placeholder 1"/>
          <p:cNvSpPr>
            <a:spLocks noGrp="1"/>
          </p:cNvSpPr>
          <p:nvPr>
            <p:ph idx="1"/>
          </p:nvPr>
        </p:nvSpPr>
        <p:spPr>
          <a:xfrm>
            <a:off x="276908" y="1358745"/>
            <a:ext cx="2721476" cy="4946358"/>
          </a:xfrm>
        </p:spPr>
        <p:txBody>
          <a:bodyPr/>
          <a:lstStyle/>
          <a:p>
            <a:pPr eaLnBrk="1" fontAlgn="b" hangingPunct="1"/>
            <a:r>
              <a:rPr lang="en-US" sz="1600" dirty="0"/>
              <a:t>ARP Table</a:t>
            </a:r>
          </a:p>
          <a:p>
            <a:pPr eaLnBrk="1" fontAlgn="b" hangingPunct="1"/>
            <a:r>
              <a:rPr lang="en-US" sz="1600" dirty="0"/>
              <a:t>ARP Cache</a:t>
            </a:r>
          </a:p>
          <a:p>
            <a:pPr eaLnBrk="1" fontAlgn="b" hangingPunct="1"/>
            <a:r>
              <a:rPr lang="en-US" sz="1600" dirty="0"/>
              <a:t>ARP Request</a:t>
            </a:r>
          </a:p>
          <a:p>
            <a:pPr eaLnBrk="1" fontAlgn="b" hangingPunct="1"/>
            <a:r>
              <a:rPr lang="en-US" sz="1600" dirty="0"/>
              <a:t>ARP Reply</a:t>
            </a:r>
          </a:p>
          <a:p>
            <a:pPr eaLnBrk="1" fontAlgn="b" hangingPunct="1"/>
            <a:r>
              <a:rPr lang="en-US" sz="1600" dirty="0"/>
              <a:t>show </a:t>
            </a:r>
            <a:r>
              <a:rPr lang="en-US" sz="1600" dirty="0" err="1"/>
              <a:t>ip</a:t>
            </a:r>
            <a:r>
              <a:rPr lang="en-US" sz="1600" dirty="0"/>
              <a:t> </a:t>
            </a:r>
            <a:r>
              <a:rPr lang="en-US" sz="1600" dirty="0" err="1"/>
              <a:t>arp</a:t>
            </a:r>
            <a:r>
              <a:rPr lang="en-US" sz="1600" dirty="0"/>
              <a:t>, </a:t>
            </a:r>
            <a:r>
              <a:rPr lang="en-US" sz="1600" dirty="0" err="1"/>
              <a:t>arp</a:t>
            </a:r>
            <a:r>
              <a:rPr lang="en-US" sz="1600" dirty="0"/>
              <a:t> –a</a:t>
            </a:r>
          </a:p>
          <a:p>
            <a:pPr eaLnBrk="1" fontAlgn="b" hangingPunct="1"/>
            <a:r>
              <a:rPr lang="en-US" sz="1600" dirty="0"/>
              <a:t>ARP spoofing</a:t>
            </a:r>
          </a:p>
        </p:txBody>
      </p:sp>
      <p:sp>
        <p:nvSpPr>
          <p:cNvPr id="6" name="Content Placeholder 1"/>
          <p:cNvSpPr txBox="1">
            <a:spLocks/>
          </p:cNvSpPr>
          <p:nvPr/>
        </p:nvSpPr>
        <p:spPr bwMode="auto">
          <a:xfrm>
            <a:off x="3008165" y="1358745"/>
            <a:ext cx="2850381"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eaLnBrk="1" fontAlgn="b" hangingPunct="1"/>
            <a:endParaRPr lang="en-US" sz="1600" dirty="0"/>
          </a:p>
        </p:txBody>
      </p:sp>
      <p:sp>
        <p:nvSpPr>
          <p:cNvPr id="8" name="Content Placeholder 1"/>
          <p:cNvSpPr txBox="1">
            <a:spLocks/>
          </p:cNvSpPr>
          <p:nvPr/>
        </p:nvSpPr>
        <p:spPr bwMode="auto">
          <a:xfrm>
            <a:off x="5856379" y="1358745"/>
            <a:ext cx="2841064" cy="4946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fontAlgn="b"/>
            <a:endParaRPr lang="en-US" sz="1600" dirty="0"/>
          </a:p>
        </p:txBody>
      </p:sp>
    </p:spTree>
    <p:extLst>
      <p:ext uri="{BB962C8B-B14F-4D97-AF65-F5344CB8AC3E}">
        <p14:creationId xmlns:p14="http://schemas.microsoft.com/office/powerpoint/2010/main" val="2859828675"/>
      </p:ext>
    </p:extLst>
  </p:cSld>
  <p:clrMapOvr>
    <a:masterClrMapping/>
  </p:clrMapOvr>
  <p:transition spd="med">
    <p:wipe dir="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2"/>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124" tIns="41061" rIns="82124" bIns="41061" anchor="ctr"/>
          <a:lstStyle/>
          <a:p>
            <a:endParaRPr lang="en-US"/>
          </a:p>
        </p:txBody>
      </p:sp>
      <p:pic>
        <p:nvPicPr>
          <p:cNvPr id="121858" name="Picture 3" descr="CNA_largo-onwhite"/>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508125" y="2741613"/>
            <a:ext cx="6097588" cy="89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7036819"/>
      </p:ext>
    </p:extLst>
  </p:cSld>
  <p:clrMapOvr>
    <a:masterClrMapping/>
  </p:clrMapOvr>
  <p:transition spd="med">
    <p:wipe dir="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9" descr="Cisco_WHT_Logo.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52800" y="2619375"/>
            <a:ext cx="2400300" cy="126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Rectangle 70"/>
          <p:cNvSpPr>
            <a:spLocks noChangeArrowheads="1"/>
          </p:cNvSpPr>
          <p:nvPr/>
        </p:nvSpPr>
        <p:spPr bwMode="auto">
          <a:xfrm>
            <a:off x="0" y="0"/>
            <a:ext cx="9144000" cy="685800"/>
          </a:xfrm>
          <a:prstGeom prst="rect">
            <a:avLst/>
          </a:prstGeom>
          <a:solidFill>
            <a:srgbClr val="FFFFFF"/>
          </a:solidFill>
          <a:ln>
            <a:noFill/>
          </a:ln>
          <a:extLst>
            <a:ext uri="{91240B29-F687-4F45-9708-019B960494DF}">
              <a14:hiddenLine xmlns:a14="http://schemas.microsoft.com/office/drawing/2010/main" w="9525" algn="ctr">
                <a:solidFill>
                  <a:srgbClr val="000000"/>
                </a:solidFill>
                <a:miter lim="800000"/>
                <a:headEnd/>
                <a:tailEnd/>
              </a14:hiddenLine>
            </a:ext>
          </a:extLst>
        </p:spPr>
        <p:txBody>
          <a:bodyPr wrap="none" lIns="82124" tIns="41061" rIns="82124" bIns="41061" anchor="ctr"/>
          <a:lstStyle/>
          <a:p>
            <a:pPr algn="ctr" eaLnBrk="0" hangingPunct="0">
              <a:lnSpc>
                <a:spcPct val="90000"/>
              </a:lnSpc>
            </a:pPr>
            <a:endParaRPr lang="en-US" b="0"/>
          </a:p>
        </p:txBody>
      </p:sp>
    </p:spTree>
    <p:extLst>
      <p:ext uri="{BB962C8B-B14F-4D97-AF65-F5344CB8AC3E}">
        <p14:creationId xmlns:p14="http://schemas.microsoft.com/office/powerpoint/2010/main" val="725382621"/>
      </p:ext>
    </p:extLst>
  </p:cSld>
  <p:clrMapOvr>
    <a:masterClrMapping/>
  </p:clrMapOvr>
  <p:transition>
    <p:wipe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Rectangle 33"/>
          <p:cNvSpPr>
            <a:spLocks noGrp="1" noChangeArrowheads="1"/>
          </p:cNvSpPr>
          <p:nvPr>
            <p:ph type="title" idx="4294967295"/>
          </p:nvPr>
        </p:nvSpPr>
        <p:spPr>
          <a:xfrm>
            <a:off x="445863" y="350288"/>
            <a:ext cx="8218757" cy="838200"/>
          </a:xfrm>
        </p:spPr>
        <p:txBody>
          <a:bodyPr/>
          <a:lstStyle/>
          <a:p>
            <a:pPr eaLnBrk="1" hangingPunct="1"/>
            <a:r>
              <a:rPr lang="en-US" dirty="0" smtClean="0"/>
              <a:t>Chapter 5: Activities</a:t>
            </a:r>
          </a:p>
        </p:txBody>
      </p:sp>
      <p:sp>
        <p:nvSpPr>
          <p:cNvPr id="6147" name="Rectangle 34"/>
          <p:cNvSpPr>
            <a:spLocks noGrp="1" noChangeArrowheads="1"/>
          </p:cNvSpPr>
          <p:nvPr>
            <p:ph type="body" idx="4294967295"/>
          </p:nvPr>
        </p:nvSpPr>
        <p:spPr>
          <a:xfrm>
            <a:off x="445863" y="1222600"/>
            <a:ext cx="8060269" cy="372982"/>
          </a:xfrm>
        </p:spPr>
        <p:txBody>
          <a:bodyPr/>
          <a:lstStyle/>
          <a:p>
            <a:pPr marL="0" indent="0" eaLnBrk="1" hangingPunct="1">
              <a:spcBef>
                <a:spcPct val="30000"/>
              </a:spcBef>
              <a:buNone/>
            </a:pPr>
            <a:r>
              <a:rPr lang="en-US" sz="2000" dirty="0" smtClean="0"/>
              <a:t>What activities are associated with this chapter?</a:t>
            </a:r>
            <a:endParaRPr lang="en-US" sz="2000" dirty="0">
              <a:solidFill>
                <a:srgbClr val="00B0F0"/>
              </a:solidFill>
            </a:endParaRPr>
          </a:p>
          <a:p>
            <a:pPr marL="0" indent="0" eaLnBrk="1" hangingPunct="1">
              <a:spcBef>
                <a:spcPct val="30000"/>
              </a:spcBef>
              <a:buNone/>
            </a:pPr>
            <a:endParaRPr lang="en-US" sz="2000" dirty="0" smtClean="0"/>
          </a:p>
          <a:p>
            <a:pPr marL="119063" indent="0" eaLnBrk="1" hangingPunct="1">
              <a:spcBef>
                <a:spcPct val="30000"/>
              </a:spcBef>
              <a:buNone/>
            </a:pPr>
            <a:endParaRPr lang="en-US" sz="2000" dirty="0" smtClean="0"/>
          </a:p>
          <a:p>
            <a:pPr marL="119063" indent="0" eaLnBrk="1" hangingPunct="1">
              <a:spcBef>
                <a:spcPct val="30000"/>
              </a:spcBef>
              <a:buNone/>
            </a:pPr>
            <a:endParaRPr lang="en-US" sz="2000" dirty="0" smtClean="0"/>
          </a:p>
        </p:txBody>
      </p:sp>
      <p:graphicFrame>
        <p:nvGraphicFramePr>
          <p:cNvPr id="2" name="Table 1"/>
          <p:cNvGraphicFramePr>
            <a:graphicFrameLocks noGrp="1"/>
          </p:cNvGraphicFramePr>
          <p:nvPr>
            <p:extLst>
              <p:ext uri="{D42A27DB-BD31-4B8C-83A1-F6EECF244321}">
                <p14:modId xmlns:p14="http://schemas.microsoft.com/office/powerpoint/2010/main" val="1246712512"/>
              </p:ext>
            </p:extLst>
          </p:nvPr>
        </p:nvGraphicFramePr>
        <p:xfrm>
          <a:off x="445863" y="1641144"/>
          <a:ext cx="8315996" cy="4079240"/>
        </p:xfrm>
        <a:graphic>
          <a:graphicData uri="http://schemas.openxmlformats.org/drawingml/2006/table">
            <a:tbl>
              <a:tblPr firstRow="1" bandRow="1">
                <a:tableStyleId>{5C22544A-7EE6-4342-B048-85BDC9FD1C3A}</a:tableStyleId>
              </a:tblPr>
              <a:tblGrid>
                <a:gridCol w="976322"/>
                <a:gridCol w="1964622"/>
                <a:gridCol w="3962654"/>
                <a:gridCol w="1412398"/>
              </a:tblGrid>
              <a:tr h="370840">
                <a:tc>
                  <a:txBody>
                    <a:bodyPr/>
                    <a:lstStyle/>
                    <a:p>
                      <a:r>
                        <a:rPr lang="en-US" sz="1400" dirty="0" smtClean="0"/>
                        <a:t>Page #</a:t>
                      </a:r>
                      <a:endParaRPr lang="en-US" sz="1400" dirty="0"/>
                    </a:p>
                  </a:txBody>
                  <a:tcPr/>
                </a:tc>
                <a:tc>
                  <a:txBody>
                    <a:bodyPr/>
                    <a:lstStyle/>
                    <a:p>
                      <a:r>
                        <a:rPr lang="en-US" sz="1400" dirty="0" smtClean="0"/>
                        <a:t>Activity Type</a:t>
                      </a:r>
                      <a:endParaRPr lang="en-US" sz="1400" dirty="0"/>
                    </a:p>
                  </a:txBody>
                  <a:tcPr/>
                </a:tc>
                <a:tc>
                  <a:txBody>
                    <a:bodyPr/>
                    <a:lstStyle/>
                    <a:p>
                      <a:r>
                        <a:rPr lang="en-US" sz="1400" dirty="0" smtClean="0"/>
                        <a:t>Activity Name</a:t>
                      </a:r>
                      <a:endParaRPr lang="en-US" sz="1400" dirty="0"/>
                    </a:p>
                  </a:txBody>
                  <a:tcPr/>
                </a:tc>
                <a:tc>
                  <a:txBody>
                    <a:bodyPr/>
                    <a:lstStyle/>
                    <a:p>
                      <a:r>
                        <a:rPr lang="en-US" sz="1400" dirty="0" smtClean="0"/>
                        <a:t>Optional?</a:t>
                      </a:r>
                      <a:endParaRPr lang="en-US" sz="1400" dirty="0"/>
                    </a:p>
                  </a:txBody>
                  <a:tcPr/>
                </a:tc>
              </a:tr>
              <a:tr h="370840">
                <a:tc>
                  <a:txBody>
                    <a:bodyPr/>
                    <a:lstStyle/>
                    <a:p>
                      <a:r>
                        <a:rPr lang="en-US" sz="1400" dirty="0" smtClean="0"/>
                        <a:t>5.0.1.2</a:t>
                      </a:r>
                      <a:endParaRPr lang="en-US" sz="1400" dirty="0"/>
                    </a:p>
                  </a:txBody>
                  <a:tcPr/>
                </a:tc>
                <a:tc>
                  <a:txBody>
                    <a:bodyPr/>
                    <a:lstStyle/>
                    <a:p>
                      <a:r>
                        <a:rPr lang="en-US" sz="1400" dirty="0" smtClean="0"/>
                        <a:t>Class Activity</a:t>
                      </a:r>
                      <a:endParaRPr lang="en-US" sz="1400" dirty="0"/>
                    </a:p>
                  </a:txBody>
                  <a:tcPr/>
                </a:tc>
                <a:tc>
                  <a:txBody>
                    <a:bodyPr/>
                    <a:lstStyle/>
                    <a:p>
                      <a:r>
                        <a:rPr lang="en-US" sz="1400" dirty="0" smtClean="0"/>
                        <a:t>Join My Social Circle</a:t>
                      </a:r>
                      <a:endParaRPr lang="en-US" sz="1400" dirty="0"/>
                    </a:p>
                  </a:txBody>
                  <a:tcPr/>
                </a:tc>
                <a:tc>
                  <a:txBody>
                    <a:bodyPr/>
                    <a:lstStyle/>
                    <a:p>
                      <a:r>
                        <a:rPr lang="en-US" sz="1400" dirty="0" smtClean="0">
                          <a:solidFill>
                            <a:schemeClr val="tx1"/>
                          </a:solidFill>
                        </a:rPr>
                        <a:t>Optional</a:t>
                      </a:r>
                      <a:endParaRPr lang="en-US" sz="1400" dirty="0">
                        <a:solidFill>
                          <a:schemeClr val="tx1"/>
                        </a:solidFill>
                      </a:endParaRPr>
                    </a:p>
                  </a:txBody>
                  <a:tcPr/>
                </a:tc>
              </a:tr>
              <a:tr h="370840">
                <a:tc>
                  <a:txBody>
                    <a:bodyPr/>
                    <a:lstStyle/>
                    <a:p>
                      <a:r>
                        <a:rPr lang="en-US" sz="1400" dirty="0" smtClean="0"/>
                        <a:t>5.1.1.5</a:t>
                      </a:r>
                      <a:endParaRPr lang="en-US" sz="1400" dirty="0"/>
                    </a:p>
                  </a:txBody>
                  <a:tcPr/>
                </a:tc>
                <a:tc>
                  <a:txBody>
                    <a:bodyPr/>
                    <a:lstStyle/>
                    <a:p>
                      <a:r>
                        <a:rPr lang="en-US" sz="1400" baseline="0" dirty="0" smtClean="0"/>
                        <a:t>Interactive Activity</a:t>
                      </a:r>
                      <a:endParaRPr lang="en-US" sz="1400" dirty="0"/>
                    </a:p>
                  </a:txBody>
                  <a:tcPr/>
                </a:tc>
                <a:tc>
                  <a:txBody>
                    <a:bodyPr/>
                    <a:lstStyle/>
                    <a:p>
                      <a:r>
                        <a:rPr lang="en-US" sz="1400" dirty="0" smtClean="0"/>
                        <a:t>MAC and LLC Sublayers</a:t>
                      </a:r>
                      <a:endParaRPr lang="en-US" sz="1400" dirty="0"/>
                    </a:p>
                  </a:txBody>
                  <a:tcPr/>
                </a:tc>
                <a:tc>
                  <a:txBody>
                    <a:bodyPr/>
                    <a:lstStyle/>
                    <a:p>
                      <a:r>
                        <a:rPr lang="en-US" sz="1400" dirty="0" smtClean="0">
                          <a:solidFill>
                            <a:schemeClr val="tx1"/>
                          </a:solidFill>
                        </a:rPr>
                        <a:t>Recommended</a:t>
                      </a:r>
                      <a:endParaRPr lang="en-US" sz="1400" dirty="0">
                        <a:solidFill>
                          <a:schemeClr val="tx1"/>
                        </a:solidFill>
                      </a:endParaRPr>
                    </a:p>
                  </a:txBody>
                  <a:tcPr/>
                </a:tc>
              </a:tr>
              <a:tr h="370840">
                <a:tc>
                  <a:txBody>
                    <a:bodyPr/>
                    <a:lstStyle/>
                    <a:p>
                      <a:r>
                        <a:rPr lang="en-US" sz="1400" dirty="0" smtClean="0"/>
                        <a:t>5.1.1.6</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Interactive Activity</a:t>
                      </a:r>
                      <a:endParaRPr lang="en-US" sz="14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Ethernet Frame</a:t>
                      </a:r>
                      <a:r>
                        <a:rPr lang="en-US" sz="1400" baseline="0" dirty="0" smtClean="0"/>
                        <a:t> Fields</a:t>
                      </a:r>
                      <a:endParaRPr lang="en-US" sz="1400" dirty="0" smtClean="0"/>
                    </a:p>
                  </a:txBody>
                  <a:tcPr/>
                </a:tc>
                <a:tc>
                  <a:txBody>
                    <a:bodyPr/>
                    <a:lstStyle/>
                    <a:p>
                      <a:r>
                        <a:rPr lang="en-US" sz="1400" dirty="0" smtClean="0">
                          <a:solidFill>
                            <a:schemeClr val="tx1"/>
                          </a:solidFill>
                        </a:rPr>
                        <a:t>Recommended</a:t>
                      </a:r>
                      <a:endParaRPr lang="en-US" sz="1400" dirty="0">
                        <a:solidFill>
                          <a:schemeClr val="tx1"/>
                        </a:solidFill>
                      </a:endParaRPr>
                    </a:p>
                  </a:txBody>
                  <a:tcPr/>
                </a:tc>
              </a:tr>
              <a:tr h="370840">
                <a:tc>
                  <a:txBody>
                    <a:bodyPr/>
                    <a:lstStyle/>
                    <a:p>
                      <a:r>
                        <a:rPr lang="en-US" sz="1400" dirty="0" smtClean="0"/>
                        <a:t>5.1.1.7</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Lab</a:t>
                      </a:r>
                      <a:endParaRPr lang="en-US" sz="14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Use Wireshark to Examine Ethernet Frames</a:t>
                      </a:r>
                    </a:p>
                  </a:txBody>
                  <a:tcPr/>
                </a:tc>
                <a:tc>
                  <a:txBody>
                    <a:bodyPr/>
                    <a:lstStyle/>
                    <a:p>
                      <a:r>
                        <a:rPr lang="en-US" sz="1400" dirty="0" smtClean="0">
                          <a:solidFill>
                            <a:schemeClr val="tx1"/>
                          </a:solidFill>
                        </a:rPr>
                        <a:t>Optional</a:t>
                      </a:r>
                      <a:endParaRPr lang="en-US" sz="1400" dirty="0">
                        <a:solidFill>
                          <a:schemeClr val="tx1"/>
                        </a:solidFill>
                      </a:endParaRPr>
                    </a:p>
                  </a:txBody>
                  <a:tcPr/>
                </a:tc>
              </a:tr>
              <a:tr h="370840">
                <a:tc>
                  <a:txBody>
                    <a:bodyPr/>
                    <a:lstStyle/>
                    <a:p>
                      <a:r>
                        <a:rPr lang="en-US" sz="1400" dirty="0" smtClean="0"/>
                        <a:t>5.1.2.8</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Lab</a:t>
                      </a:r>
                      <a:endParaRPr lang="en-US" sz="1400" dirty="0" smtClean="0"/>
                    </a:p>
                  </a:txBody>
                  <a:tcPr/>
                </a:tc>
                <a:tc>
                  <a:txBody>
                    <a:bodyPr/>
                    <a:lstStyle/>
                    <a:p>
                      <a:r>
                        <a:rPr lang="en-US" sz="1400" dirty="0" smtClean="0"/>
                        <a:t>Viewing Network Device MAC Address</a:t>
                      </a:r>
                      <a:endParaRPr lang="en-US" sz="1400" dirty="0"/>
                    </a:p>
                  </a:txBody>
                  <a:tcPr/>
                </a:tc>
                <a:tc>
                  <a:txBody>
                    <a:bodyPr/>
                    <a:lstStyle/>
                    <a:p>
                      <a:r>
                        <a:rPr lang="en-US" sz="1400" dirty="0" smtClean="0">
                          <a:solidFill>
                            <a:schemeClr val="tx1"/>
                          </a:solidFill>
                        </a:rPr>
                        <a:t>Optional</a:t>
                      </a:r>
                      <a:endParaRPr lang="en-US" sz="1400" dirty="0">
                        <a:solidFill>
                          <a:schemeClr val="tx1"/>
                        </a:solidFill>
                      </a:endParaRPr>
                    </a:p>
                  </a:txBody>
                  <a:tcPr/>
                </a:tc>
              </a:tr>
              <a:tr h="370840">
                <a:tc>
                  <a:txBody>
                    <a:bodyPr/>
                    <a:lstStyle/>
                    <a:p>
                      <a:r>
                        <a:rPr lang="en-US" sz="1400" dirty="0" smtClean="0"/>
                        <a:t>5.2.1.4</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Video Demonstration</a:t>
                      </a:r>
                      <a:endParaRPr lang="en-US" sz="1400" dirty="0" smtClean="0"/>
                    </a:p>
                  </a:txBody>
                  <a:tcPr/>
                </a:tc>
                <a:tc>
                  <a:txBody>
                    <a:bodyPr/>
                    <a:lstStyle/>
                    <a:p>
                      <a:r>
                        <a:rPr lang="en-US" sz="1400" dirty="0" smtClean="0"/>
                        <a:t>MAC Address Tables on Connected Switches</a:t>
                      </a:r>
                      <a:endParaRPr lang="en-US" sz="1400" dirty="0"/>
                    </a:p>
                  </a:txBody>
                  <a:tcPr/>
                </a:tc>
                <a:tc>
                  <a:txBody>
                    <a:bodyPr/>
                    <a:lstStyle/>
                    <a:p>
                      <a:r>
                        <a:rPr lang="en-US" sz="1400" dirty="0" smtClean="0">
                          <a:solidFill>
                            <a:schemeClr val="tx1"/>
                          </a:solidFill>
                        </a:rPr>
                        <a:t>-</a:t>
                      </a:r>
                      <a:endParaRPr lang="en-US" sz="1400" dirty="0">
                        <a:solidFill>
                          <a:schemeClr val="tx1"/>
                        </a:solidFill>
                      </a:endParaRPr>
                    </a:p>
                  </a:txBody>
                  <a:tcPr/>
                </a:tc>
              </a:tr>
              <a:tr h="370840">
                <a:tc>
                  <a:txBody>
                    <a:bodyPr/>
                    <a:lstStyle/>
                    <a:p>
                      <a:r>
                        <a:rPr lang="en-US" sz="1400" dirty="0" smtClean="0"/>
                        <a:t>5.2.1.5</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Video Demonstration</a:t>
                      </a:r>
                      <a:endParaRPr lang="en-US" sz="1400" dirty="0" smtClean="0"/>
                    </a:p>
                  </a:txBody>
                  <a:tcPr/>
                </a:tc>
                <a:tc>
                  <a:txBody>
                    <a:bodyPr/>
                    <a:lstStyle/>
                    <a:p>
                      <a:r>
                        <a:rPr lang="en-US" sz="1400" dirty="0" smtClean="0"/>
                        <a:t>Sending a Frame</a:t>
                      </a:r>
                      <a:r>
                        <a:rPr lang="en-US" sz="1400" baseline="0" dirty="0" smtClean="0"/>
                        <a:t> to the Default Gateway</a:t>
                      </a:r>
                      <a:endParaRPr lang="en-US" sz="1400" dirty="0"/>
                    </a:p>
                  </a:txBody>
                  <a:tcPr/>
                </a:tc>
                <a:tc>
                  <a:txBody>
                    <a:bodyPr/>
                    <a:lstStyle/>
                    <a:p>
                      <a:r>
                        <a:rPr lang="en-US" sz="1400" dirty="0" smtClean="0">
                          <a:solidFill>
                            <a:schemeClr val="tx1"/>
                          </a:solidFill>
                        </a:rPr>
                        <a:t>-</a:t>
                      </a:r>
                      <a:endParaRPr lang="en-US" sz="1400" dirty="0">
                        <a:solidFill>
                          <a:schemeClr val="tx1"/>
                        </a:solidFill>
                      </a:endParaRPr>
                    </a:p>
                  </a:txBody>
                  <a:tcPr/>
                </a:tc>
              </a:tr>
              <a:tr h="370840">
                <a:tc>
                  <a:txBody>
                    <a:bodyPr/>
                    <a:lstStyle/>
                    <a:p>
                      <a:r>
                        <a:rPr lang="en-US" sz="1400" dirty="0" smtClean="0"/>
                        <a:t>5.2.1.6</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Interactive Activity</a:t>
                      </a:r>
                      <a:endParaRPr lang="en-US" sz="1400" dirty="0" smtClean="0"/>
                    </a:p>
                  </a:txBody>
                  <a:tcPr/>
                </a:tc>
                <a:tc>
                  <a:txBody>
                    <a:bodyPr/>
                    <a:lstStyle/>
                    <a:p>
                      <a:r>
                        <a:rPr lang="en-US" sz="1400" dirty="0" smtClean="0"/>
                        <a:t>Switch It!</a:t>
                      </a:r>
                      <a:endParaRPr lang="en-US" sz="1400" dirty="0"/>
                    </a:p>
                  </a:txBody>
                  <a:tcPr/>
                </a:tc>
                <a:tc>
                  <a:txBody>
                    <a:bodyPr/>
                    <a:lstStyle/>
                    <a:p>
                      <a:r>
                        <a:rPr lang="en-US" sz="1400" dirty="0" smtClean="0">
                          <a:solidFill>
                            <a:schemeClr val="tx1"/>
                          </a:solidFill>
                        </a:rPr>
                        <a:t>Recommended</a:t>
                      </a:r>
                      <a:endParaRPr lang="en-US" sz="1400" dirty="0">
                        <a:solidFill>
                          <a:schemeClr val="tx1"/>
                        </a:solidFill>
                      </a:endParaRPr>
                    </a:p>
                  </a:txBody>
                  <a:tcPr/>
                </a:tc>
              </a:tr>
              <a:tr h="370840">
                <a:tc>
                  <a:txBody>
                    <a:bodyPr/>
                    <a:lstStyle/>
                    <a:p>
                      <a:r>
                        <a:rPr lang="en-US" sz="1400" dirty="0" smtClean="0"/>
                        <a:t>5.2.1.7</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Lab</a:t>
                      </a:r>
                      <a:endParaRPr lang="en-US" sz="1400" dirty="0" smtClean="0"/>
                    </a:p>
                  </a:txBody>
                  <a:tcPr/>
                </a:tc>
                <a:tc>
                  <a:txBody>
                    <a:bodyPr/>
                    <a:lstStyle/>
                    <a:p>
                      <a:r>
                        <a:rPr lang="en-US" sz="1400" dirty="0" smtClean="0"/>
                        <a:t>Viewing the Switch MAC</a:t>
                      </a:r>
                      <a:r>
                        <a:rPr lang="en-US" sz="1400" baseline="0" dirty="0" smtClean="0"/>
                        <a:t> Address Table</a:t>
                      </a:r>
                      <a:endParaRPr lang="en-US" sz="1400" dirty="0"/>
                    </a:p>
                  </a:txBody>
                  <a:tcPr/>
                </a:tc>
                <a:tc>
                  <a:txBody>
                    <a:bodyPr/>
                    <a:lstStyle/>
                    <a:p>
                      <a:r>
                        <a:rPr lang="en-US" sz="1400" dirty="0" smtClean="0">
                          <a:solidFill>
                            <a:schemeClr val="tx1"/>
                          </a:solidFill>
                        </a:rPr>
                        <a:t>Recommended</a:t>
                      </a:r>
                      <a:endParaRPr lang="en-US" sz="1400" dirty="0">
                        <a:solidFill>
                          <a:schemeClr val="tx1"/>
                        </a:solidFill>
                      </a:endParaRPr>
                    </a:p>
                  </a:txBody>
                  <a:tcPr/>
                </a:tc>
              </a:tr>
              <a:tr h="370840">
                <a:tc>
                  <a:txBody>
                    <a:bodyPr/>
                    <a:lstStyle/>
                    <a:p>
                      <a:r>
                        <a:rPr lang="en-US" sz="1400" dirty="0" smtClean="0"/>
                        <a:t>5.2.2.4</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Interactive Activity</a:t>
                      </a:r>
                      <a:endParaRPr lang="en-US" sz="1400" dirty="0" smtClean="0"/>
                    </a:p>
                  </a:txBody>
                  <a:tcPr/>
                </a:tc>
                <a:tc>
                  <a:txBody>
                    <a:bodyPr/>
                    <a:lstStyle/>
                    <a:p>
                      <a:r>
                        <a:rPr lang="en-US" sz="1400" dirty="0" smtClean="0"/>
                        <a:t>Frame Forwarding Methods</a:t>
                      </a:r>
                      <a:endParaRPr lang="en-US" sz="1400" dirty="0"/>
                    </a:p>
                  </a:txBody>
                  <a:tcPr/>
                </a:tc>
                <a:tc>
                  <a:txBody>
                    <a:bodyPr/>
                    <a:lstStyle/>
                    <a:p>
                      <a:r>
                        <a:rPr lang="en-US" sz="1400" dirty="0" smtClean="0">
                          <a:solidFill>
                            <a:schemeClr val="tx1"/>
                          </a:solidFill>
                        </a:rPr>
                        <a:t>Recommended</a:t>
                      </a:r>
                      <a:endParaRPr lang="en-US" sz="1400" dirty="0">
                        <a:solidFill>
                          <a:schemeClr val="tx1"/>
                        </a:solidFill>
                      </a:endParaRPr>
                    </a:p>
                  </a:txBody>
                  <a:tcPr/>
                </a:tc>
              </a:tr>
            </a:tbl>
          </a:graphicData>
        </a:graphic>
      </p:graphicFrame>
      <p:sp>
        <p:nvSpPr>
          <p:cNvPr id="6" name="Rectangle 34"/>
          <p:cNvSpPr txBox="1">
            <a:spLocks noChangeArrowheads="1"/>
          </p:cNvSpPr>
          <p:nvPr/>
        </p:nvSpPr>
        <p:spPr bwMode="auto">
          <a:xfrm>
            <a:off x="445863" y="6019643"/>
            <a:ext cx="8162663" cy="407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eaLnBrk="1" hangingPunct="1">
              <a:spcBef>
                <a:spcPct val="30000"/>
              </a:spcBef>
              <a:buFont typeface="Wingdings" charset="0"/>
              <a:buNone/>
            </a:pPr>
            <a:r>
              <a:rPr lang="en-US" sz="1600" kern="0" dirty="0" smtClean="0"/>
              <a:t>The password used in the Packet Tracer activities in this chapter is: </a:t>
            </a:r>
            <a:r>
              <a:rPr lang="en-US" sz="1600" b="1" kern="0" dirty="0" smtClean="0"/>
              <a:t>PT_ccna5</a:t>
            </a:r>
          </a:p>
          <a:p>
            <a:pPr marL="0" indent="0" eaLnBrk="1" hangingPunct="1">
              <a:spcBef>
                <a:spcPct val="30000"/>
              </a:spcBef>
              <a:buFont typeface="Wingdings" charset="0"/>
              <a:buNone/>
            </a:pPr>
            <a:endParaRPr lang="en-US" sz="2000" kern="0" dirty="0" smtClean="0"/>
          </a:p>
          <a:p>
            <a:pPr marL="119063" indent="0" eaLnBrk="1" hangingPunct="1">
              <a:spcBef>
                <a:spcPct val="30000"/>
              </a:spcBef>
              <a:buFont typeface="Wingdings" charset="0"/>
              <a:buNone/>
            </a:pPr>
            <a:endParaRPr lang="en-US" sz="2000" kern="0" dirty="0" smtClean="0"/>
          </a:p>
          <a:p>
            <a:pPr marL="0" indent="0" eaLnBrk="1" hangingPunct="1">
              <a:spcBef>
                <a:spcPct val="30000"/>
              </a:spcBef>
              <a:buFont typeface="Wingdings" charset="0"/>
              <a:buNone/>
            </a:pPr>
            <a:endParaRPr lang="en-US" sz="2000" kern="0" dirty="0" smtClean="0"/>
          </a:p>
          <a:p>
            <a:pPr marL="0" indent="0" eaLnBrk="1" hangingPunct="1">
              <a:spcBef>
                <a:spcPct val="30000"/>
              </a:spcBef>
              <a:buFont typeface="Wingdings" charset="0"/>
              <a:buNone/>
            </a:pPr>
            <a:endParaRPr lang="en-US" sz="2000" kern="0" dirty="0"/>
          </a:p>
        </p:txBody>
      </p:sp>
    </p:spTree>
    <p:extLst>
      <p:ext uri="{BB962C8B-B14F-4D97-AF65-F5344CB8AC3E}">
        <p14:creationId xmlns:p14="http://schemas.microsoft.com/office/powerpoint/2010/main" val="3307004754"/>
      </p:ext>
    </p:extLst>
  </p:cSld>
  <p:clrMapOvr>
    <a:masterClrMapping/>
  </p:clrMapOvr>
  <p:transition>
    <p:wipe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146" name="Rectangle 33"/>
          <p:cNvSpPr>
            <a:spLocks noGrp="1" noChangeArrowheads="1"/>
          </p:cNvSpPr>
          <p:nvPr>
            <p:ph type="title" idx="4294967295"/>
          </p:nvPr>
        </p:nvSpPr>
        <p:spPr>
          <a:xfrm>
            <a:off x="445863" y="350288"/>
            <a:ext cx="8218757" cy="838200"/>
          </a:xfrm>
        </p:spPr>
        <p:txBody>
          <a:bodyPr/>
          <a:lstStyle/>
          <a:p>
            <a:pPr eaLnBrk="1" hangingPunct="1"/>
            <a:r>
              <a:rPr lang="en-US" dirty="0" smtClean="0"/>
              <a:t>Chapter 5: Activities</a:t>
            </a:r>
          </a:p>
        </p:txBody>
      </p:sp>
      <p:sp>
        <p:nvSpPr>
          <p:cNvPr id="6147" name="Rectangle 34"/>
          <p:cNvSpPr>
            <a:spLocks noGrp="1" noChangeArrowheads="1"/>
          </p:cNvSpPr>
          <p:nvPr>
            <p:ph type="body" idx="4294967295"/>
          </p:nvPr>
        </p:nvSpPr>
        <p:spPr>
          <a:xfrm>
            <a:off x="445863" y="1222600"/>
            <a:ext cx="8060269" cy="372982"/>
          </a:xfrm>
        </p:spPr>
        <p:txBody>
          <a:bodyPr/>
          <a:lstStyle/>
          <a:p>
            <a:pPr marL="0" indent="0" eaLnBrk="1" hangingPunct="1">
              <a:spcBef>
                <a:spcPct val="30000"/>
              </a:spcBef>
              <a:buNone/>
            </a:pPr>
            <a:r>
              <a:rPr lang="en-US" sz="2000" dirty="0" smtClean="0"/>
              <a:t>What activities are associated with this chapter?</a:t>
            </a:r>
            <a:endParaRPr lang="en-US" sz="2000" dirty="0">
              <a:solidFill>
                <a:srgbClr val="00B0F0"/>
              </a:solidFill>
            </a:endParaRPr>
          </a:p>
          <a:p>
            <a:pPr marL="0" indent="0" eaLnBrk="1" hangingPunct="1">
              <a:spcBef>
                <a:spcPct val="30000"/>
              </a:spcBef>
              <a:buNone/>
            </a:pPr>
            <a:endParaRPr lang="en-US" sz="2000" dirty="0" smtClean="0"/>
          </a:p>
          <a:p>
            <a:pPr marL="119063" indent="0" eaLnBrk="1" hangingPunct="1">
              <a:spcBef>
                <a:spcPct val="30000"/>
              </a:spcBef>
              <a:buNone/>
            </a:pPr>
            <a:endParaRPr lang="en-US" sz="2000" dirty="0" smtClean="0"/>
          </a:p>
          <a:p>
            <a:pPr marL="119063" indent="0" eaLnBrk="1" hangingPunct="1">
              <a:spcBef>
                <a:spcPct val="30000"/>
              </a:spcBef>
              <a:buNone/>
            </a:pPr>
            <a:endParaRPr lang="en-US" sz="2000" dirty="0" smtClean="0"/>
          </a:p>
        </p:txBody>
      </p:sp>
      <p:graphicFrame>
        <p:nvGraphicFramePr>
          <p:cNvPr id="2" name="Table 1"/>
          <p:cNvGraphicFramePr>
            <a:graphicFrameLocks noGrp="1"/>
          </p:cNvGraphicFramePr>
          <p:nvPr>
            <p:extLst>
              <p:ext uri="{D42A27DB-BD31-4B8C-83A1-F6EECF244321}">
                <p14:modId xmlns:p14="http://schemas.microsoft.com/office/powerpoint/2010/main" val="3527724531"/>
              </p:ext>
            </p:extLst>
          </p:nvPr>
        </p:nvGraphicFramePr>
        <p:xfrm>
          <a:off x="445863" y="1641144"/>
          <a:ext cx="8315996" cy="2595880"/>
        </p:xfrm>
        <a:graphic>
          <a:graphicData uri="http://schemas.openxmlformats.org/drawingml/2006/table">
            <a:tbl>
              <a:tblPr firstRow="1" bandRow="1">
                <a:tableStyleId>{5C22544A-7EE6-4342-B048-85BDC9FD1C3A}</a:tableStyleId>
              </a:tblPr>
              <a:tblGrid>
                <a:gridCol w="976322"/>
                <a:gridCol w="1964622"/>
                <a:gridCol w="3962654"/>
                <a:gridCol w="1412398"/>
              </a:tblGrid>
              <a:tr h="370840">
                <a:tc>
                  <a:txBody>
                    <a:bodyPr/>
                    <a:lstStyle/>
                    <a:p>
                      <a:r>
                        <a:rPr lang="en-US" sz="1400" dirty="0" smtClean="0"/>
                        <a:t>Page #</a:t>
                      </a:r>
                      <a:endParaRPr lang="en-US" sz="1400" dirty="0"/>
                    </a:p>
                  </a:txBody>
                  <a:tcPr/>
                </a:tc>
                <a:tc>
                  <a:txBody>
                    <a:bodyPr/>
                    <a:lstStyle/>
                    <a:p>
                      <a:r>
                        <a:rPr lang="en-US" sz="1400" dirty="0" smtClean="0"/>
                        <a:t>Activity Type</a:t>
                      </a:r>
                      <a:endParaRPr lang="en-US" sz="1400" dirty="0"/>
                    </a:p>
                  </a:txBody>
                  <a:tcPr/>
                </a:tc>
                <a:tc>
                  <a:txBody>
                    <a:bodyPr/>
                    <a:lstStyle/>
                    <a:p>
                      <a:r>
                        <a:rPr lang="en-US" sz="1400" dirty="0" smtClean="0"/>
                        <a:t>Activity Name</a:t>
                      </a:r>
                      <a:endParaRPr lang="en-US" sz="1400" dirty="0"/>
                    </a:p>
                  </a:txBody>
                  <a:tcPr/>
                </a:tc>
                <a:tc>
                  <a:txBody>
                    <a:bodyPr/>
                    <a:lstStyle/>
                    <a:p>
                      <a:r>
                        <a:rPr lang="en-US" sz="1400" dirty="0" smtClean="0"/>
                        <a:t>Optional?</a:t>
                      </a:r>
                      <a:endParaRPr lang="en-US" sz="1400" dirty="0"/>
                    </a:p>
                  </a:txBody>
                  <a:tcPr/>
                </a:tc>
              </a:tr>
              <a:tr h="370840">
                <a:tc>
                  <a:txBody>
                    <a:bodyPr/>
                    <a:lstStyle/>
                    <a:p>
                      <a:r>
                        <a:rPr lang="en-US" sz="1400" dirty="0" smtClean="0"/>
                        <a:t>5.3.1.3</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Packet Tracer</a:t>
                      </a:r>
                    </a:p>
                  </a:txBody>
                  <a:tcPr/>
                </a:tc>
                <a:tc>
                  <a:txBody>
                    <a:bodyPr/>
                    <a:lstStyle/>
                    <a:p>
                      <a:r>
                        <a:rPr lang="en-US" sz="1400" dirty="0" smtClean="0"/>
                        <a:t>Identify MAC and IP Addresses</a:t>
                      </a:r>
                      <a:endParaRPr lang="en-US" sz="1400" dirty="0"/>
                    </a:p>
                  </a:txBody>
                  <a:tcPr/>
                </a:tc>
                <a:tc>
                  <a:txBody>
                    <a:bodyPr/>
                    <a:lstStyle/>
                    <a:p>
                      <a:r>
                        <a:rPr lang="en-US" sz="1400" dirty="0" smtClean="0">
                          <a:solidFill>
                            <a:schemeClr val="tx1"/>
                          </a:solidFill>
                        </a:rPr>
                        <a:t>Optional</a:t>
                      </a:r>
                      <a:endParaRPr lang="en-US" sz="1400" dirty="0">
                        <a:solidFill>
                          <a:schemeClr val="tx1"/>
                        </a:solidFill>
                      </a:endParaRPr>
                    </a:p>
                  </a:txBody>
                  <a:tcPr/>
                </a:tc>
              </a:tr>
              <a:tr h="370840">
                <a:tc>
                  <a:txBody>
                    <a:bodyPr/>
                    <a:lstStyle/>
                    <a:p>
                      <a:r>
                        <a:rPr lang="en-US" sz="1400" dirty="0" smtClean="0"/>
                        <a:t>5.3.2.3</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Video Demonstration</a:t>
                      </a:r>
                      <a:endParaRPr lang="en-US" sz="14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ARP Request</a:t>
                      </a:r>
                    </a:p>
                  </a:txBody>
                  <a:tcPr/>
                </a:tc>
                <a:tc>
                  <a:txBody>
                    <a:bodyPr/>
                    <a:lstStyle/>
                    <a:p>
                      <a:r>
                        <a:rPr lang="en-US" sz="1400" dirty="0" smtClean="0">
                          <a:solidFill>
                            <a:schemeClr val="tx1"/>
                          </a:solidFill>
                        </a:rPr>
                        <a:t>-</a:t>
                      </a:r>
                      <a:endParaRPr lang="en-US" sz="1400" dirty="0">
                        <a:solidFill>
                          <a:schemeClr val="tx1"/>
                        </a:solidFill>
                      </a:endParaRPr>
                    </a:p>
                  </a:txBody>
                  <a:tcPr/>
                </a:tc>
              </a:tr>
              <a:tr h="370840">
                <a:tc>
                  <a:txBody>
                    <a:bodyPr/>
                    <a:lstStyle/>
                    <a:p>
                      <a:r>
                        <a:rPr lang="en-US" sz="1400" dirty="0" smtClean="0"/>
                        <a:t>5.3.2.4</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Video Demonstration</a:t>
                      </a:r>
                    </a:p>
                  </a:txBody>
                  <a:tcPr/>
                </a:tc>
                <a:tc>
                  <a:txBody>
                    <a:bodyPr/>
                    <a:lstStyle/>
                    <a:p>
                      <a:r>
                        <a:rPr lang="en-US" sz="1400" dirty="0" smtClean="0"/>
                        <a:t>ARP Reply</a:t>
                      </a:r>
                      <a:endParaRPr lang="en-US" sz="1400" dirty="0"/>
                    </a:p>
                  </a:txBody>
                  <a:tcPr/>
                </a:tc>
                <a:tc>
                  <a:txBody>
                    <a:bodyPr/>
                    <a:lstStyle/>
                    <a:p>
                      <a:r>
                        <a:rPr lang="en-US" sz="1400" dirty="0" smtClean="0">
                          <a:solidFill>
                            <a:schemeClr val="tx1"/>
                          </a:solidFill>
                        </a:rPr>
                        <a:t>-</a:t>
                      </a:r>
                      <a:endParaRPr lang="en-US" sz="1400" dirty="0">
                        <a:solidFill>
                          <a:schemeClr val="tx1"/>
                        </a:solidFill>
                      </a:endParaRPr>
                    </a:p>
                  </a:txBody>
                  <a:tcPr/>
                </a:tc>
              </a:tr>
              <a:tr h="370840">
                <a:tc>
                  <a:txBody>
                    <a:bodyPr/>
                    <a:lstStyle/>
                    <a:p>
                      <a:r>
                        <a:rPr lang="en-US" sz="1400" dirty="0" smtClean="0"/>
                        <a:t>5.3.2.5</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smtClean="0"/>
                        <a:t>Video Demonstration</a:t>
                      </a:r>
                      <a:endParaRPr lang="en-US" sz="14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ARP Role in Remote Communication</a:t>
                      </a:r>
                    </a:p>
                  </a:txBody>
                  <a:tcPr/>
                </a:tc>
                <a:tc>
                  <a:txBody>
                    <a:bodyPr/>
                    <a:lstStyle/>
                    <a:p>
                      <a:r>
                        <a:rPr lang="en-US" sz="1400" dirty="0" smtClean="0">
                          <a:solidFill>
                            <a:schemeClr val="tx1"/>
                          </a:solidFill>
                        </a:rPr>
                        <a:t>-</a:t>
                      </a:r>
                      <a:endParaRPr lang="en-US" sz="1400" dirty="0">
                        <a:solidFill>
                          <a:schemeClr val="tx1"/>
                        </a:solidFill>
                      </a:endParaRPr>
                    </a:p>
                  </a:txBody>
                  <a:tcPr/>
                </a:tc>
              </a:tr>
              <a:tr h="370840">
                <a:tc>
                  <a:txBody>
                    <a:bodyPr/>
                    <a:lstStyle/>
                    <a:p>
                      <a:r>
                        <a:rPr lang="en-US" sz="1400" dirty="0" smtClean="0"/>
                        <a:t>5.3.2.8</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Packet Tracer</a:t>
                      </a:r>
                    </a:p>
                  </a:txBody>
                  <a:tcPr/>
                </a:tc>
                <a:tc>
                  <a:txBody>
                    <a:bodyPr/>
                    <a:lstStyle/>
                    <a:p>
                      <a:r>
                        <a:rPr lang="en-US" sz="1400" dirty="0" smtClean="0"/>
                        <a:t>Examine the ARP Table</a:t>
                      </a:r>
                      <a:endParaRPr lang="en-US" sz="1400" dirty="0"/>
                    </a:p>
                  </a:txBody>
                  <a:tcPr/>
                </a:tc>
                <a:tc>
                  <a:txBody>
                    <a:bodyPr/>
                    <a:lstStyle/>
                    <a:p>
                      <a:r>
                        <a:rPr lang="en-US" sz="1400" dirty="0" smtClean="0">
                          <a:solidFill>
                            <a:schemeClr val="tx1"/>
                          </a:solidFill>
                        </a:rPr>
                        <a:t>Recommended</a:t>
                      </a:r>
                      <a:endParaRPr lang="en-US" sz="1400" dirty="0">
                        <a:solidFill>
                          <a:schemeClr val="tx1"/>
                        </a:solidFill>
                      </a:endParaRPr>
                    </a:p>
                  </a:txBody>
                  <a:tcPr/>
                </a:tc>
              </a:tr>
              <a:tr h="370840">
                <a:tc>
                  <a:txBody>
                    <a:bodyPr/>
                    <a:lstStyle/>
                    <a:p>
                      <a:r>
                        <a:rPr lang="en-US" sz="1400" dirty="0" smtClean="0"/>
                        <a:t>5.4.1.1</a:t>
                      </a:r>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Class</a:t>
                      </a:r>
                      <a:r>
                        <a:rPr lang="en-US" sz="1400" baseline="0" dirty="0" smtClean="0"/>
                        <a:t> Activity</a:t>
                      </a:r>
                      <a:endParaRPr lang="en-US" sz="1400" dirty="0" smtClean="0"/>
                    </a:p>
                  </a:txBody>
                  <a:tcPr/>
                </a:tc>
                <a:tc>
                  <a:txBody>
                    <a:bodyPr/>
                    <a:lstStyle/>
                    <a:p>
                      <a:r>
                        <a:rPr lang="en-US" sz="1400" dirty="0" smtClean="0"/>
                        <a:t>MAC and Choose…</a:t>
                      </a:r>
                      <a:endParaRPr lang="en-US" sz="1400" dirty="0"/>
                    </a:p>
                  </a:txBody>
                  <a:tcPr/>
                </a:tc>
                <a:tc>
                  <a:txBody>
                    <a:bodyPr/>
                    <a:lstStyle/>
                    <a:p>
                      <a:r>
                        <a:rPr lang="en-US" sz="1400" dirty="0" smtClean="0">
                          <a:solidFill>
                            <a:schemeClr val="tx1"/>
                          </a:solidFill>
                        </a:rPr>
                        <a:t>Optional</a:t>
                      </a:r>
                      <a:endParaRPr lang="en-US" sz="1400" dirty="0">
                        <a:solidFill>
                          <a:schemeClr val="tx1"/>
                        </a:solidFill>
                      </a:endParaRPr>
                    </a:p>
                  </a:txBody>
                  <a:tcPr/>
                </a:tc>
              </a:tr>
            </a:tbl>
          </a:graphicData>
        </a:graphic>
      </p:graphicFrame>
      <p:sp>
        <p:nvSpPr>
          <p:cNvPr id="6" name="Rectangle 34"/>
          <p:cNvSpPr txBox="1">
            <a:spLocks noChangeArrowheads="1"/>
          </p:cNvSpPr>
          <p:nvPr/>
        </p:nvSpPr>
        <p:spPr bwMode="auto">
          <a:xfrm>
            <a:off x="445863" y="6019643"/>
            <a:ext cx="8162663" cy="4070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82124" tIns="41061" rIns="82124" bIns="41061" numCol="1" anchor="t" anchorCtr="0" compatLnSpc="1">
            <a:prstTxWarp prst="textNoShape">
              <a:avLst/>
            </a:prstTxWarp>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marL="0" indent="0" eaLnBrk="1" hangingPunct="1">
              <a:spcBef>
                <a:spcPct val="30000"/>
              </a:spcBef>
              <a:buFont typeface="Wingdings" charset="0"/>
              <a:buNone/>
            </a:pPr>
            <a:r>
              <a:rPr lang="en-US" sz="1600" kern="0" dirty="0" smtClean="0"/>
              <a:t>The password used in the Packet Tracer activities in this chapter is: </a:t>
            </a:r>
            <a:r>
              <a:rPr lang="en-US" sz="1600" b="1" kern="0" dirty="0" smtClean="0"/>
              <a:t>PT_ccna5</a:t>
            </a:r>
          </a:p>
          <a:p>
            <a:pPr marL="0" indent="0" eaLnBrk="1" hangingPunct="1">
              <a:spcBef>
                <a:spcPct val="30000"/>
              </a:spcBef>
              <a:buFont typeface="Wingdings" charset="0"/>
              <a:buNone/>
            </a:pPr>
            <a:endParaRPr lang="en-US" sz="2000" kern="0" dirty="0" smtClean="0"/>
          </a:p>
          <a:p>
            <a:pPr marL="119063" indent="0" eaLnBrk="1" hangingPunct="1">
              <a:spcBef>
                <a:spcPct val="30000"/>
              </a:spcBef>
              <a:buFont typeface="Wingdings" charset="0"/>
              <a:buNone/>
            </a:pPr>
            <a:endParaRPr lang="en-US" sz="2000" kern="0" dirty="0" smtClean="0"/>
          </a:p>
          <a:p>
            <a:pPr marL="0" indent="0" eaLnBrk="1" hangingPunct="1">
              <a:spcBef>
                <a:spcPct val="30000"/>
              </a:spcBef>
              <a:buFont typeface="Wingdings" charset="0"/>
              <a:buNone/>
            </a:pPr>
            <a:endParaRPr lang="en-US" sz="2000" kern="0" dirty="0" smtClean="0"/>
          </a:p>
          <a:p>
            <a:pPr marL="0" indent="0" eaLnBrk="1" hangingPunct="1">
              <a:spcBef>
                <a:spcPct val="30000"/>
              </a:spcBef>
              <a:buFont typeface="Wingdings" charset="0"/>
              <a:buNone/>
            </a:pPr>
            <a:endParaRPr lang="en-US" sz="2000" kern="0" dirty="0"/>
          </a:p>
        </p:txBody>
      </p:sp>
    </p:spTree>
    <p:extLst>
      <p:ext uri="{BB962C8B-B14F-4D97-AF65-F5344CB8AC3E}">
        <p14:creationId xmlns:p14="http://schemas.microsoft.com/office/powerpoint/2010/main" val="3946008897"/>
      </p:ext>
    </p:extLst>
  </p:cSld>
  <p:clrMapOvr>
    <a:masterClrMapping/>
  </p:clrMapOvr>
  <p:transition>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170" name="Rectangle 33"/>
          <p:cNvSpPr>
            <a:spLocks noGrp="1" noChangeArrowheads="1"/>
          </p:cNvSpPr>
          <p:nvPr>
            <p:ph type="title" idx="4294967295"/>
          </p:nvPr>
        </p:nvSpPr>
        <p:spPr>
          <a:xfrm>
            <a:off x="646113" y="340092"/>
            <a:ext cx="8145462" cy="838200"/>
          </a:xfrm>
        </p:spPr>
        <p:txBody>
          <a:bodyPr/>
          <a:lstStyle/>
          <a:p>
            <a:pPr eaLnBrk="1" hangingPunct="1"/>
            <a:r>
              <a:rPr lang="en-US" dirty="0" smtClean="0"/>
              <a:t>Chapter 5: Assessment</a:t>
            </a:r>
          </a:p>
        </p:txBody>
      </p:sp>
      <p:sp>
        <p:nvSpPr>
          <p:cNvPr id="7171" name="Rectangle 34"/>
          <p:cNvSpPr>
            <a:spLocks noGrp="1" noChangeArrowheads="1"/>
          </p:cNvSpPr>
          <p:nvPr>
            <p:ph type="body" idx="4294967295"/>
          </p:nvPr>
        </p:nvSpPr>
        <p:spPr>
          <a:xfrm>
            <a:off x="646113" y="1285841"/>
            <a:ext cx="7940675" cy="3571875"/>
          </a:xfrm>
        </p:spPr>
        <p:txBody>
          <a:bodyPr/>
          <a:lstStyle/>
          <a:p>
            <a:pPr eaLnBrk="1" hangingPunct="1">
              <a:spcBef>
                <a:spcPct val="30000"/>
              </a:spcBef>
            </a:pPr>
            <a:r>
              <a:rPr lang="en-US" sz="2000" dirty="0" smtClean="0"/>
              <a:t>Students should complete Chapter 5, “Assessment” after completing Chapter 5.</a:t>
            </a:r>
          </a:p>
          <a:p>
            <a:pPr eaLnBrk="1" hangingPunct="1">
              <a:spcBef>
                <a:spcPct val="30000"/>
              </a:spcBef>
            </a:pPr>
            <a:r>
              <a:rPr lang="en-US" sz="2000" dirty="0" smtClean="0"/>
              <a:t>Quizzes, labs, Packet </a:t>
            </a:r>
            <a:r>
              <a:rPr lang="en-US" sz="2000" dirty="0"/>
              <a:t>T</a:t>
            </a:r>
            <a:r>
              <a:rPr lang="en-US" sz="2000" dirty="0" smtClean="0"/>
              <a:t>racers and other activities can be used to informally assess student progress.</a:t>
            </a:r>
          </a:p>
        </p:txBody>
      </p:sp>
    </p:spTree>
    <p:extLst>
      <p:ext uri="{BB962C8B-B14F-4D97-AF65-F5344CB8AC3E}">
        <p14:creationId xmlns:p14="http://schemas.microsoft.com/office/powerpoint/2010/main" val="3303044919"/>
      </p:ext>
    </p:extLst>
  </p:cSld>
  <p:clrMapOvr>
    <a:masterClrMapping/>
  </p:clrMapOvr>
  <p:transition>
    <p:wipe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Rectangle 34"/>
          <p:cNvSpPr>
            <a:spLocks noGrp="1" noChangeArrowheads="1"/>
          </p:cNvSpPr>
          <p:nvPr>
            <p:ph type="body" idx="4294967295"/>
          </p:nvPr>
        </p:nvSpPr>
        <p:spPr>
          <a:xfrm>
            <a:off x="505510" y="1214404"/>
            <a:ext cx="7940675" cy="5186398"/>
          </a:xfrm>
        </p:spPr>
        <p:txBody>
          <a:bodyPr/>
          <a:lstStyle/>
          <a:p>
            <a:pPr marL="0" indent="0" eaLnBrk="1" hangingPunct="1">
              <a:lnSpc>
                <a:spcPct val="85000"/>
              </a:lnSpc>
              <a:spcBef>
                <a:spcPct val="30000"/>
              </a:spcBef>
              <a:buNone/>
            </a:pPr>
            <a:r>
              <a:rPr lang="en-US" sz="2000" dirty="0" smtClean="0"/>
              <a:t>Prior to teaching Chapter 5, the instructor should:</a:t>
            </a:r>
          </a:p>
          <a:p>
            <a:pPr eaLnBrk="1" hangingPunct="1">
              <a:lnSpc>
                <a:spcPct val="85000"/>
              </a:lnSpc>
              <a:spcBef>
                <a:spcPct val="30000"/>
              </a:spcBef>
            </a:pPr>
            <a:r>
              <a:rPr lang="en-US" sz="2000" dirty="0"/>
              <a:t>Complete </a:t>
            </a:r>
            <a:r>
              <a:rPr lang="en-US" sz="2000" dirty="0" smtClean="0"/>
              <a:t>Chapter 5, </a:t>
            </a:r>
            <a:r>
              <a:rPr lang="en-US" sz="2000" dirty="0"/>
              <a:t>“Assessment</a:t>
            </a:r>
            <a:r>
              <a:rPr lang="en-US" sz="2000" dirty="0" smtClean="0"/>
              <a:t>.”</a:t>
            </a:r>
          </a:p>
          <a:p>
            <a:pPr eaLnBrk="1" hangingPunct="1">
              <a:lnSpc>
                <a:spcPct val="85000"/>
              </a:lnSpc>
              <a:spcBef>
                <a:spcPct val="30000"/>
              </a:spcBef>
            </a:pPr>
            <a:r>
              <a:rPr lang="en-US" sz="2000" dirty="0"/>
              <a:t>The objectives of this chapter are:</a:t>
            </a:r>
          </a:p>
          <a:p>
            <a:pPr marL="742950" lvl="1" indent="-285750">
              <a:buFont typeface="Arial" panose="020B0604020202020204" pitchFamily="34" charset="0"/>
              <a:buChar char="•"/>
            </a:pPr>
            <a:r>
              <a:rPr lang="en-US" sz="1600" dirty="0"/>
              <a:t>Explain how the Ethernet sublayers are related to the frame fields.</a:t>
            </a:r>
          </a:p>
          <a:p>
            <a:pPr marL="742950" lvl="1" indent="-285750">
              <a:buFont typeface="Arial" panose="020B0604020202020204" pitchFamily="34" charset="0"/>
              <a:buChar char="•"/>
            </a:pPr>
            <a:r>
              <a:rPr lang="en-US" sz="1600" dirty="0" smtClean="0"/>
              <a:t>Describe </a:t>
            </a:r>
            <a:r>
              <a:rPr lang="en-US" sz="1600" dirty="0"/>
              <a:t>the Ethernet MAC address.</a:t>
            </a:r>
          </a:p>
          <a:p>
            <a:pPr marL="742950" lvl="1" indent="-285750">
              <a:buFont typeface="Arial" panose="020B0604020202020204" pitchFamily="34" charset="0"/>
              <a:buChar char="•"/>
            </a:pPr>
            <a:r>
              <a:rPr lang="en-US" sz="1600" dirty="0"/>
              <a:t>Explain how a switch builds its MAC address table and forwards frames.</a:t>
            </a:r>
          </a:p>
          <a:p>
            <a:pPr marL="742950" lvl="1" indent="-285750">
              <a:buFont typeface="Arial" panose="020B0604020202020204" pitchFamily="34" charset="0"/>
              <a:buChar char="•"/>
            </a:pPr>
            <a:r>
              <a:rPr lang="en-US" sz="1600" dirty="0"/>
              <a:t>Describe switch forwarding methods.</a:t>
            </a:r>
          </a:p>
          <a:p>
            <a:pPr marL="742950" lvl="1" indent="-285750">
              <a:buFont typeface="Arial" panose="020B0604020202020204" pitchFamily="34" charset="0"/>
              <a:buChar char="•"/>
            </a:pPr>
            <a:r>
              <a:rPr lang="en-US" sz="1600" dirty="0"/>
              <a:t>Describe the types of port settings available for Layer 2 switches.</a:t>
            </a:r>
          </a:p>
          <a:p>
            <a:pPr marL="742950" lvl="1" indent="-285750">
              <a:buFont typeface="Arial" panose="020B0604020202020204" pitchFamily="34" charset="0"/>
              <a:buChar char="•"/>
            </a:pPr>
            <a:r>
              <a:rPr lang="en-US" sz="1600" dirty="0"/>
              <a:t>Compare the roles of the MAC address and the IP address</a:t>
            </a:r>
            <a:r>
              <a:rPr lang="en-US" sz="1600" dirty="0" smtClean="0"/>
              <a:t>.</a:t>
            </a:r>
          </a:p>
          <a:p>
            <a:pPr marL="742950" lvl="1" indent="-285750">
              <a:buFont typeface="Arial" panose="020B0604020202020204" pitchFamily="34" charset="0"/>
              <a:buChar char="•"/>
            </a:pPr>
            <a:r>
              <a:rPr lang="en-US" sz="1600" dirty="0"/>
              <a:t>Describe the purpose of ARP.</a:t>
            </a:r>
          </a:p>
          <a:p>
            <a:pPr marL="742950" lvl="1" indent="-285750">
              <a:buFont typeface="Arial" panose="020B0604020202020204" pitchFamily="34" charset="0"/>
              <a:buChar char="•"/>
            </a:pPr>
            <a:r>
              <a:rPr lang="en-US" sz="1600" dirty="0"/>
              <a:t>Explain how ARP requests impact network and host performance.</a:t>
            </a:r>
            <a:endParaRPr lang="en-US" sz="1600" dirty="0" smtClean="0"/>
          </a:p>
          <a:p>
            <a:pPr eaLnBrk="1" hangingPunct="1">
              <a:lnSpc>
                <a:spcPct val="85000"/>
              </a:lnSpc>
              <a:spcBef>
                <a:spcPct val="30000"/>
              </a:spcBef>
            </a:pPr>
            <a:endParaRPr lang="en-US" sz="2000" b="1" dirty="0">
              <a:solidFill>
                <a:srgbClr val="FF0000"/>
              </a:solidFill>
            </a:endParaRPr>
          </a:p>
          <a:p>
            <a:pPr eaLnBrk="1" hangingPunct="1">
              <a:lnSpc>
                <a:spcPct val="85000"/>
              </a:lnSpc>
              <a:spcBef>
                <a:spcPct val="30000"/>
              </a:spcBef>
            </a:pPr>
            <a:endParaRPr lang="en-US" dirty="0" smtClean="0"/>
          </a:p>
        </p:txBody>
      </p:sp>
      <p:sp>
        <p:nvSpPr>
          <p:cNvPr id="4" name="Rectangle 33"/>
          <p:cNvSpPr txBox="1">
            <a:spLocks noChangeArrowheads="1"/>
          </p:cNvSpPr>
          <p:nvPr/>
        </p:nvSpPr>
        <p:spPr bwMode="auto">
          <a:xfrm>
            <a:off x="505510" y="351153"/>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smtClean="0">
                <a:solidFill>
                  <a:srgbClr val="708CA1"/>
                </a:solidFill>
                <a:latin typeface="+mj-lt"/>
                <a:ea typeface="+mj-ea"/>
                <a:cs typeface="+mj-cs"/>
              </a:rPr>
              <a:t>Chapter 5: </a:t>
            </a:r>
            <a:r>
              <a:rPr lang="en-US" sz="3200" b="1" kern="0" dirty="0">
                <a:solidFill>
                  <a:srgbClr val="708CA1"/>
                </a:solidFill>
                <a:latin typeface="+mj-lt"/>
                <a:ea typeface="+mj-ea"/>
                <a:cs typeface="+mj-cs"/>
              </a:rPr>
              <a:t>Best Practices</a:t>
            </a:r>
          </a:p>
        </p:txBody>
      </p:sp>
    </p:spTree>
    <p:extLst>
      <p:ext uri="{BB962C8B-B14F-4D97-AF65-F5344CB8AC3E}">
        <p14:creationId xmlns:p14="http://schemas.microsoft.com/office/powerpoint/2010/main" val="2804945289"/>
      </p:ext>
    </p:extLst>
  </p:cSld>
  <p:clrMapOvr>
    <a:masterClrMapping/>
  </p:clrMapOvr>
  <p:transition>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3"/>
          <p:cNvSpPr txBox="1">
            <a:spLocks noChangeArrowheads="1"/>
          </p:cNvSpPr>
          <p:nvPr/>
        </p:nvSpPr>
        <p:spPr bwMode="auto">
          <a:xfrm>
            <a:off x="411087" y="354413"/>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smtClean="0">
                <a:solidFill>
                  <a:srgbClr val="708CA1"/>
                </a:solidFill>
                <a:latin typeface="+mj-lt"/>
                <a:ea typeface="+mj-ea"/>
                <a:cs typeface="+mj-cs"/>
              </a:rPr>
              <a:t>Chapter 5: </a:t>
            </a:r>
            <a:r>
              <a:rPr lang="en-US" sz="3200" b="1" kern="0" dirty="0">
                <a:solidFill>
                  <a:srgbClr val="708CA1"/>
                </a:solidFill>
                <a:latin typeface="+mj-lt"/>
                <a:ea typeface="+mj-ea"/>
                <a:cs typeface="+mj-cs"/>
              </a:rPr>
              <a:t>Best </a:t>
            </a:r>
            <a:r>
              <a:rPr lang="en-US" sz="3200" b="1" kern="0" dirty="0" smtClean="0">
                <a:solidFill>
                  <a:srgbClr val="708CA1"/>
                </a:solidFill>
                <a:latin typeface="+mj-lt"/>
                <a:ea typeface="+mj-ea"/>
                <a:cs typeface="+mj-cs"/>
              </a:rPr>
              <a:t>Practices (Cont.)</a:t>
            </a:r>
            <a:endParaRPr lang="en-US" sz="3200" b="1" kern="0" dirty="0">
              <a:solidFill>
                <a:srgbClr val="708CA1"/>
              </a:solidFill>
              <a:latin typeface="+mj-lt"/>
              <a:ea typeface="+mj-ea"/>
              <a:cs typeface="+mj-cs"/>
            </a:endParaRPr>
          </a:p>
        </p:txBody>
      </p:sp>
      <p:sp>
        <p:nvSpPr>
          <p:cNvPr id="9" name="Text Placeholder 6"/>
          <p:cNvSpPr txBox="1">
            <a:spLocks/>
          </p:cNvSpPr>
          <p:nvPr/>
        </p:nvSpPr>
        <p:spPr>
          <a:xfrm>
            <a:off x="228600" y="1344168"/>
            <a:ext cx="8577072" cy="4965192"/>
          </a:xfrm>
          <a:prstGeom prst="rect">
            <a:avLst/>
          </a:prstGeom>
        </p:spPr>
        <p:txBody>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r>
              <a:rPr lang="en-US" sz="2000" dirty="0"/>
              <a:t>Explain that this chapter focuses on the Ethernet protocol, the most commonly used LAN technology in the world. Ethernet is a combination of Data Link layer software and Physical layer hardware, because the Physical and Data Link layers are tightly coupled. </a:t>
            </a:r>
          </a:p>
          <a:p>
            <a:r>
              <a:rPr lang="en-US" sz="2000" dirty="0"/>
              <a:t>Section 5.1</a:t>
            </a:r>
          </a:p>
          <a:p>
            <a:r>
              <a:rPr lang="en-US" sz="2000" dirty="0"/>
              <a:t>Remind students that Ethernet is a standardized protocol, therefore, it has well-defined rules for how it operates and for the structure of the Data Link layer frames and Physical layer signals it uses.</a:t>
            </a:r>
          </a:p>
          <a:p>
            <a:r>
              <a:rPr lang="en-US" sz="2000" dirty="0"/>
              <a:t>Explain that the Ethernet Data Link layer today has two main parts. The LLC sublayer links Ethernet to the upper layers, while the MAC sublayer controls the hardware. Ethernet can be used with a wide variety of physical media.</a:t>
            </a:r>
          </a:p>
          <a:p>
            <a:endParaRPr lang="en-US" sz="2000" dirty="0"/>
          </a:p>
        </p:txBody>
      </p:sp>
    </p:spTree>
    <p:extLst>
      <p:ext uri="{BB962C8B-B14F-4D97-AF65-F5344CB8AC3E}">
        <p14:creationId xmlns:p14="http://schemas.microsoft.com/office/powerpoint/2010/main" val="3225271947"/>
      </p:ext>
    </p:extLst>
  </p:cSld>
  <p:clrMapOvr>
    <a:masterClrMapping/>
  </p:clrMapOvr>
  <p:transition>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3"/>
          <p:cNvSpPr txBox="1">
            <a:spLocks noChangeArrowheads="1"/>
          </p:cNvSpPr>
          <p:nvPr/>
        </p:nvSpPr>
        <p:spPr bwMode="auto">
          <a:xfrm>
            <a:off x="411087" y="354413"/>
            <a:ext cx="8145462" cy="838200"/>
          </a:xfrm>
          <a:prstGeom prst="rect">
            <a:avLst/>
          </a:prstGeom>
          <a:noFill/>
          <a:ln w="9525" algn="ctr">
            <a:noFill/>
            <a:miter lim="800000"/>
            <a:headEnd/>
            <a:tailEnd/>
          </a:ln>
        </p:spPr>
        <p:txBody>
          <a:bodyPr lIns="82124" tIns="41061" rIns="82124" bIns="41061" anchor="b"/>
          <a:lstStyle/>
          <a:p>
            <a:pPr algn="l" defTabSz="814388">
              <a:lnSpc>
                <a:spcPct val="90000"/>
              </a:lnSpc>
              <a:defRPr/>
            </a:pPr>
            <a:r>
              <a:rPr lang="en-US" sz="3200" b="1" kern="0" dirty="0" smtClean="0">
                <a:solidFill>
                  <a:srgbClr val="708CA1"/>
                </a:solidFill>
                <a:latin typeface="+mj-lt"/>
                <a:ea typeface="+mj-ea"/>
                <a:cs typeface="+mj-cs"/>
              </a:rPr>
              <a:t>Chapter 5: </a:t>
            </a:r>
            <a:r>
              <a:rPr lang="en-US" sz="3200" b="1" kern="0" dirty="0">
                <a:solidFill>
                  <a:srgbClr val="708CA1"/>
                </a:solidFill>
                <a:latin typeface="+mj-lt"/>
                <a:ea typeface="+mj-ea"/>
                <a:cs typeface="+mj-cs"/>
              </a:rPr>
              <a:t>Best </a:t>
            </a:r>
            <a:r>
              <a:rPr lang="en-US" sz="3200" b="1" kern="0" dirty="0" smtClean="0">
                <a:solidFill>
                  <a:srgbClr val="708CA1"/>
                </a:solidFill>
                <a:latin typeface="+mj-lt"/>
                <a:ea typeface="+mj-ea"/>
                <a:cs typeface="+mj-cs"/>
              </a:rPr>
              <a:t>Practices (Cont.)</a:t>
            </a:r>
            <a:endParaRPr lang="en-US" sz="3200" b="1" kern="0" dirty="0">
              <a:solidFill>
                <a:srgbClr val="708CA1"/>
              </a:solidFill>
              <a:latin typeface="+mj-lt"/>
              <a:ea typeface="+mj-ea"/>
              <a:cs typeface="+mj-cs"/>
            </a:endParaRPr>
          </a:p>
        </p:txBody>
      </p:sp>
      <p:sp>
        <p:nvSpPr>
          <p:cNvPr id="9" name="Text Placeholder 6"/>
          <p:cNvSpPr txBox="1">
            <a:spLocks/>
          </p:cNvSpPr>
          <p:nvPr/>
        </p:nvSpPr>
        <p:spPr>
          <a:xfrm>
            <a:off x="228600" y="1344168"/>
            <a:ext cx="8577072" cy="4965192"/>
          </a:xfrm>
          <a:prstGeom prst="rect">
            <a:avLst/>
          </a:prstGeom>
        </p:spPr>
        <p:txBody>
          <a:bodyPr/>
          <a:lstStyle>
            <a:lvl1pPr marL="236538" indent="-236538" algn="l" defTabSz="814388" rtl="0" eaLnBrk="0" fontAlgn="base" hangingPunct="0">
              <a:lnSpc>
                <a:spcPct val="95000"/>
              </a:lnSpc>
              <a:spcBef>
                <a:spcPct val="50000"/>
              </a:spcBef>
              <a:spcAft>
                <a:spcPct val="0"/>
              </a:spcAft>
              <a:buClr>
                <a:srgbClr val="708CA1"/>
              </a:buClr>
              <a:buFont typeface="Wingdings" charset="0"/>
              <a:buChar char="§"/>
              <a:defRPr sz="2400">
                <a:solidFill>
                  <a:schemeClr val="tx1"/>
                </a:solidFill>
                <a:latin typeface="+mn-lt"/>
                <a:ea typeface="ＭＳ Ｐゴシック" charset="0"/>
                <a:cs typeface="ＭＳ Ｐゴシック" charset="0"/>
              </a:defRPr>
            </a:lvl1pPr>
            <a:lvl2pPr marL="57467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2pPr>
            <a:lvl3pPr marL="914400"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3pPr>
            <a:lvl4pPr marL="1254125" indent="117475"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4pPr>
            <a:lvl5pPr marL="1604963" indent="223838" algn="l" defTabSz="814388" rtl="0" eaLnBrk="0" fontAlgn="base" hangingPunct="0">
              <a:lnSpc>
                <a:spcPct val="95000"/>
              </a:lnSpc>
              <a:spcBef>
                <a:spcPct val="35000"/>
              </a:spcBef>
              <a:spcAft>
                <a:spcPct val="0"/>
              </a:spcAft>
              <a:buClr>
                <a:srgbClr val="708CA1"/>
              </a:buClr>
              <a:defRPr sz="2000">
                <a:solidFill>
                  <a:schemeClr val="tx1"/>
                </a:solidFill>
                <a:latin typeface="+mn-lt"/>
                <a:ea typeface="ＭＳ Ｐゴシック" charset="0"/>
              </a:defRPr>
            </a:lvl5pPr>
            <a:lvl6pPr marL="2062163" algn="l" defTabSz="814388" rtl="0" eaLnBrk="1" fontAlgn="base" hangingPunct="1">
              <a:lnSpc>
                <a:spcPct val="95000"/>
              </a:lnSpc>
              <a:spcBef>
                <a:spcPct val="35000"/>
              </a:spcBef>
              <a:spcAft>
                <a:spcPct val="0"/>
              </a:spcAft>
              <a:buClr>
                <a:srgbClr val="708CA1"/>
              </a:buClr>
              <a:defRPr sz="2000">
                <a:solidFill>
                  <a:schemeClr val="tx1"/>
                </a:solidFill>
                <a:latin typeface="+mn-lt"/>
              </a:defRPr>
            </a:lvl6pPr>
            <a:lvl7pPr marL="2519363" algn="l" defTabSz="814388" rtl="0" eaLnBrk="1" fontAlgn="base" hangingPunct="1">
              <a:lnSpc>
                <a:spcPct val="95000"/>
              </a:lnSpc>
              <a:spcBef>
                <a:spcPct val="35000"/>
              </a:spcBef>
              <a:spcAft>
                <a:spcPct val="0"/>
              </a:spcAft>
              <a:buClr>
                <a:srgbClr val="708CA1"/>
              </a:buClr>
              <a:defRPr sz="2000">
                <a:solidFill>
                  <a:schemeClr val="tx1"/>
                </a:solidFill>
                <a:latin typeface="+mn-lt"/>
              </a:defRPr>
            </a:lvl7pPr>
            <a:lvl8pPr marL="2976563" algn="l" defTabSz="814388" rtl="0" eaLnBrk="1" fontAlgn="base" hangingPunct="1">
              <a:lnSpc>
                <a:spcPct val="95000"/>
              </a:lnSpc>
              <a:spcBef>
                <a:spcPct val="35000"/>
              </a:spcBef>
              <a:spcAft>
                <a:spcPct val="0"/>
              </a:spcAft>
              <a:buClr>
                <a:srgbClr val="708CA1"/>
              </a:buClr>
              <a:defRPr sz="2000">
                <a:solidFill>
                  <a:schemeClr val="tx1"/>
                </a:solidFill>
                <a:latin typeface="+mn-lt"/>
              </a:defRPr>
            </a:lvl8pPr>
            <a:lvl9pPr marL="3433763" algn="l" defTabSz="814388" rtl="0" eaLnBrk="1" fontAlgn="base" hangingPunct="1">
              <a:lnSpc>
                <a:spcPct val="95000"/>
              </a:lnSpc>
              <a:spcBef>
                <a:spcPct val="35000"/>
              </a:spcBef>
              <a:spcAft>
                <a:spcPct val="0"/>
              </a:spcAft>
              <a:buClr>
                <a:srgbClr val="708CA1"/>
              </a:buClr>
              <a:defRPr sz="2000">
                <a:solidFill>
                  <a:schemeClr val="tx1"/>
                </a:solidFill>
                <a:latin typeface="+mn-lt"/>
              </a:defRPr>
            </a:lvl9pPr>
          </a:lstStyle>
          <a:p>
            <a:pPr lvl="0">
              <a:lnSpc>
                <a:spcPct val="85000"/>
              </a:lnSpc>
              <a:spcBef>
                <a:spcPct val="30000"/>
              </a:spcBef>
            </a:pPr>
            <a:r>
              <a:rPr lang="en-US" sz="2000" dirty="0"/>
              <a:t>Use the following web site to </a:t>
            </a:r>
            <a:r>
              <a:rPr lang="en-US" sz="2000" dirty="0" err="1"/>
              <a:t>explaine</a:t>
            </a:r>
            <a:r>
              <a:rPr lang="en-US" sz="2000" dirty="0"/>
              <a:t> IEEE shorthand identifiers, such as 10BaseT, and 100BaseT: http://computernetworkingnotes.com/network-technologies/10base-ethernet.html</a:t>
            </a:r>
          </a:p>
          <a:p>
            <a:pPr lvl="0">
              <a:lnSpc>
                <a:spcPct val="85000"/>
              </a:lnSpc>
              <a:spcBef>
                <a:spcPct val="30000"/>
              </a:spcBef>
            </a:pPr>
            <a:r>
              <a:rPr lang="en-US" sz="2000" dirty="0"/>
              <a:t>Explain the chart on 5.1.2.1 and how it can be used to quickly translate hexadecimal to binary and decimal.</a:t>
            </a:r>
          </a:p>
          <a:p>
            <a:pPr lvl="0">
              <a:lnSpc>
                <a:spcPct val="85000"/>
              </a:lnSpc>
              <a:spcBef>
                <a:spcPct val="30000"/>
              </a:spcBef>
            </a:pPr>
            <a:r>
              <a:rPr lang="en-US" sz="2000" dirty="0"/>
              <a:t>Describe the OUI and vendor assigned components of a MAC address. </a:t>
            </a:r>
          </a:p>
          <a:p>
            <a:pPr lvl="0">
              <a:lnSpc>
                <a:spcPct val="85000"/>
              </a:lnSpc>
              <a:spcBef>
                <a:spcPct val="30000"/>
              </a:spcBef>
            </a:pPr>
            <a:r>
              <a:rPr lang="en-US" sz="2000" dirty="0"/>
              <a:t>Note: MAC addresses are unique to Ethernet networks (serial interfaces have no MAC address).</a:t>
            </a:r>
          </a:p>
          <a:p>
            <a:pPr lvl="0">
              <a:lnSpc>
                <a:spcPct val="85000"/>
              </a:lnSpc>
              <a:spcBef>
                <a:spcPct val="30000"/>
              </a:spcBef>
            </a:pPr>
            <a:r>
              <a:rPr lang="en-US" sz="2000" dirty="0"/>
              <a:t>MAC Address vendor lookup - www.macvendorlookup.com</a:t>
            </a:r>
          </a:p>
          <a:p>
            <a:pPr lvl="0">
              <a:lnSpc>
                <a:spcPct val="85000"/>
              </a:lnSpc>
              <a:spcBef>
                <a:spcPct val="30000"/>
              </a:spcBef>
            </a:pPr>
            <a:r>
              <a:rPr lang="en-US" sz="2000" dirty="0"/>
              <a:t>Perform a Wireshark demonstration (perhaps demo lab 5.1.1.7). Use Wireshark to capture several packets. Point out the different fields in the Layer 2 PDU</a:t>
            </a:r>
            <a:r>
              <a:rPr lang="en-US" sz="2000" dirty="0" smtClean="0"/>
              <a:t>.</a:t>
            </a:r>
            <a:endParaRPr lang="en-US" sz="2000" dirty="0"/>
          </a:p>
        </p:txBody>
      </p:sp>
    </p:spTree>
    <p:extLst>
      <p:ext uri="{BB962C8B-B14F-4D97-AF65-F5344CB8AC3E}">
        <p14:creationId xmlns:p14="http://schemas.microsoft.com/office/powerpoint/2010/main" val="767061149"/>
      </p:ext>
    </p:extLst>
  </p:cSld>
  <p:clrMapOvr>
    <a:masterClrMapping/>
  </p:clrMapOvr>
  <p:transition>
    <p:wipe dir="r"/>
  </p:transition>
  <p:timing>
    <p:tnLst>
      <p:par>
        <p:cTn id="1" dur="indefinite" restart="never" nodeType="tmRoot"/>
      </p:par>
    </p:tnLst>
  </p:timing>
</p:sld>
</file>

<file path=ppt/theme/theme1.xml><?xml version="1.0" encoding="utf-8"?>
<a:theme xmlns:a="http://schemas.openxmlformats.org/drawingml/2006/main" name="PPT-TMPLT-WHT_C">
  <a:themeElements>
    <a:clrScheme name="PPT-TMPLT-WHT_C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fontScheme name="PPT-TMPLT-WHT_C">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PPT-TMPLT-WHT_C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NetAcad-4F_PPT-WHT_060408">
  <a:themeElements>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fontScheme name="Oct_2006_Cisco White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82124" tIns="41061" rIns="82124" bIns="41061" numCol="1" anchor="ctr" anchorCtr="0" compatLnSpc="1">
        <a:prstTxWarp prst="textNoShape">
          <a:avLst/>
        </a:prstTxWarp>
        <a:spAutoFit/>
      </a:bodyPr>
      <a:lstStyle>
        <a:defPPr marL="0" marR="0" indent="0" algn="ctr" defTabSz="814388" rtl="0" eaLnBrk="0" fontAlgn="base" latinLnBrk="0" hangingPunct="0">
          <a:lnSpc>
            <a:spcPct val="9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Oct_2006_Cisco White Template 1">
        <a:dk1>
          <a:srgbClr val="000000"/>
        </a:dk1>
        <a:lt1>
          <a:srgbClr val="FFFFFF"/>
        </a:lt1>
        <a:dk2>
          <a:srgbClr val="0183B7"/>
        </a:dk2>
        <a:lt2>
          <a:srgbClr val="000000"/>
        </a:lt2>
        <a:accent1>
          <a:srgbClr val="0183B7"/>
        </a:accent1>
        <a:accent2>
          <a:srgbClr val="B21A1A"/>
        </a:accent2>
        <a:accent3>
          <a:srgbClr val="FFFFFF"/>
        </a:accent3>
        <a:accent4>
          <a:srgbClr val="000000"/>
        </a:accent4>
        <a:accent5>
          <a:srgbClr val="AAC1D8"/>
        </a:accent5>
        <a:accent6>
          <a:srgbClr val="A11616"/>
        </a:accent6>
        <a:hlink>
          <a:srgbClr val="83A2CF"/>
        </a:hlink>
        <a:folHlink>
          <a:srgbClr val="EFB525"/>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26164</TotalTime>
  <Pages>28</Pages>
  <Words>2021</Words>
  <Application>Microsoft Office PowerPoint</Application>
  <PresentationFormat>On-screen Show (4:3)</PresentationFormat>
  <Paragraphs>391</Paragraphs>
  <Slides>34</Slides>
  <Notes>33</Notes>
  <HiddenSlides>14</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34</vt:i4>
      </vt:variant>
    </vt:vector>
  </HeadingPairs>
  <TitlesOfParts>
    <vt:vector size="39" baseType="lpstr">
      <vt:lpstr>ＭＳ Ｐゴシック</vt:lpstr>
      <vt:lpstr>Arial</vt:lpstr>
      <vt:lpstr>Wingdings</vt:lpstr>
      <vt:lpstr>PPT-TMPLT-WHT_C</vt:lpstr>
      <vt:lpstr>NetAcad-4F_PPT-WHT_060408</vt:lpstr>
      <vt:lpstr>Instructor Materials Chapter 5: Ethernet</vt:lpstr>
      <vt:lpstr>Instructor Materials – Chapter 5 Planning Guide</vt:lpstr>
      <vt:lpstr>PowerPoint Presentation</vt:lpstr>
      <vt:lpstr>Chapter 5: Activities</vt:lpstr>
      <vt:lpstr>Chapter 5: Activities</vt:lpstr>
      <vt:lpstr>Chapter 5: Assessment</vt:lpstr>
      <vt:lpstr>PowerPoint Presentation</vt:lpstr>
      <vt:lpstr>PowerPoint Presentation</vt:lpstr>
      <vt:lpstr>PowerPoint Presentation</vt:lpstr>
      <vt:lpstr>PowerPoint Presentation</vt:lpstr>
      <vt:lpstr>Chapter 5: Additional Help</vt:lpstr>
      <vt:lpstr>PowerPoint Presentation</vt:lpstr>
      <vt:lpstr>Chapter 5: Ethernet</vt:lpstr>
      <vt:lpstr>Chapter 5 - Sections &amp; Objectives</vt:lpstr>
      <vt:lpstr>5.1  Ethernet Protocol</vt:lpstr>
      <vt:lpstr>Ethernet Protocol Ethernet Frame</vt:lpstr>
      <vt:lpstr>Ethernet Protocol Ethernet Frame (Cont.)</vt:lpstr>
      <vt:lpstr>Ethernet Protocol Ethernet MAC Addresses</vt:lpstr>
      <vt:lpstr>Ethernet Protocol Ethernet MAC Addresses (Cont.)</vt:lpstr>
      <vt:lpstr>5.2  LAN Switches</vt:lpstr>
      <vt:lpstr>LAN Switches The MAC Address Table </vt:lpstr>
      <vt:lpstr>LAN Switches Switch Forwarding Methods</vt:lpstr>
      <vt:lpstr>LAN Switches Switch Port Settings</vt:lpstr>
      <vt:lpstr>5.3 Address Resolution Protocol</vt:lpstr>
      <vt:lpstr>Address Resolution Protocol MAC and IP</vt:lpstr>
      <vt:lpstr>Address Resolution Protocol ARP</vt:lpstr>
      <vt:lpstr>Address Resolution Protocol ARP Issues</vt:lpstr>
      <vt:lpstr>5.4 Chapter Summary</vt:lpstr>
      <vt:lpstr>Chapter Summary Summary</vt:lpstr>
      <vt:lpstr>Section 5.1 New Terms and Commands</vt:lpstr>
      <vt:lpstr>Section 5.2 New Terms and Commands</vt:lpstr>
      <vt:lpstr>Section 5.3 New Terms and Commands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 PC v4.0 Chapter 1</dc:title>
  <dc:creator>Karen Alderson</dc:creator>
  <cp:lastModifiedBy>Rodrigo Floriano -X (rofloria - BAY AREA TECHWORKERS at Cisco)</cp:lastModifiedBy>
  <cp:revision>961</cp:revision>
  <cp:lastPrinted>1999-01-27T00:54:54Z</cp:lastPrinted>
  <dcterms:created xsi:type="dcterms:W3CDTF">2006-10-23T15:07:30Z</dcterms:created>
  <dcterms:modified xsi:type="dcterms:W3CDTF">2016-03-08T15:39:01Z</dcterms:modified>
</cp:coreProperties>
</file>

<file path=docProps/thumbnail.jpeg>
</file>